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73" r:id="rId15"/>
    <p:sldId id="266" r:id="rId16"/>
    <p:sldId id="267" r:id="rId17"/>
    <p:sldId id="268" r:id="rId18"/>
    <p:sldId id="272" r:id="rId19"/>
    <p:sldId id="269" r:id="rId20"/>
    <p:sldId id="270" r:id="rId21"/>
    <p:sldId id="271" r:id="rId22"/>
  </p:sldIdLst>
  <p:sldSz cx="9144000" cy="5143500" type="screen16x9"/>
  <p:notesSz cx="6858000" cy="9144000"/>
  <p:embeddedFontLst>
    <p:embeddedFont>
      <p:font typeface="Antonio" panose="020B0604020202020204" charset="0"/>
      <p:regular r:id="rId24"/>
      <p:bold r:id="rId25"/>
    </p:embeddedFont>
    <p:embeddedFont>
      <p:font typeface="Antonio Light" panose="020B0604020202020204" charset="0"/>
      <p:regular r:id="rId26"/>
      <p:bold r:id="rId27"/>
    </p:embeddedFont>
    <p:embeddedFont>
      <p:font typeface="Palanquin" panose="020B0004020203020204" pitchFamily="34" charset="0"/>
      <p:regular r:id="rId28"/>
      <p:bold r:id="rId29"/>
    </p:embeddedFont>
    <p:embeddedFont>
      <p:font typeface="Palanquin SemiBold" panose="020B0004020203020204" pitchFamily="34" charset="0"/>
      <p:regular r:id="rId30"/>
      <p:bold r:id="rId31"/>
    </p:embeddedFont>
    <p:embeddedFont>
      <p:font typeface="Play" panose="020B060402020202020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57A30C-60B5-DB0B-6C51-6CFBB0FE7A40}" v="262" dt="2026-06-02T16:41:44.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37" autoAdjust="0"/>
  </p:normalViewPr>
  <p:slideViewPr>
    <p:cSldViewPr snapToGrid="0">
      <p:cViewPr varScale="1">
        <p:scale>
          <a:sx n="90" d="100"/>
          <a:sy n="90" d="100"/>
        </p:scale>
        <p:origin x="1234"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b7495115a9_0_2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b7495115a9_0_2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ba65a3fa61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ba65a3fa61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And for a Washington family of four, the Household Survival Budget was $109,500 in 2023. But when we combine the full-time wages of two of the most common jobs in the state – a personal care aide and a stock worker/order filler – we see that this family, with both adults working, brought in $82,580 – nearly $27,000 short of the cost of basics.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F226EFD8-0DD1-66E4-4B0C-00B42AF40AA0}"/>
            </a:ext>
          </a:extLst>
        </p:cNvPr>
        <p:cNvGrpSpPr/>
        <p:nvPr/>
      </p:nvGrpSpPr>
      <p:grpSpPr>
        <a:xfrm>
          <a:off x="0" y="0"/>
          <a:ext cx="0" cy="0"/>
          <a:chOff x="0" y="0"/>
          <a:chExt cx="0" cy="0"/>
        </a:xfrm>
      </p:grpSpPr>
      <p:sp>
        <p:nvSpPr>
          <p:cNvPr id="150" name="Google Shape;150;g3ba65a3fa61_0_133:notes">
            <a:extLst>
              <a:ext uri="{FF2B5EF4-FFF2-40B4-BE49-F238E27FC236}">
                <a16:creationId xmlns:a16="http://schemas.microsoft.com/office/drawing/2014/main" id="{26ABC7FB-485B-B8E8-4DFB-F0D7E7562B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ba65a3fa61_0_133:notes">
            <a:extLst>
              <a:ext uri="{FF2B5EF4-FFF2-40B4-BE49-F238E27FC236}">
                <a16:creationId xmlns:a16="http://schemas.microsoft.com/office/drawing/2014/main" id="{5CEA4B75-8665-3A40-07C1-39A65F00FC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And for a Washington family of four, the Household Survival Budget was $109,500 in 2023. But when we combine the full-time wages of two of the most common jobs in the state – a personal care aide and a stock worker/order filler – we see that this family, with both adults working, brought in $82,580 – nearly $27,000 short of the cost of basics.</a:t>
            </a:r>
            <a:endParaRPr/>
          </a:p>
        </p:txBody>
      </p:sp>
    </p:spTree>
    <p:extLst>
      <p:ext uri="{BB962C8B-B14F-4D97-AF65-F5344CB8AC3E}">
        <p14:creationId xmlns:p14="http://schemas.microsoft.com/office/powerpoint/2010/main" val="1395736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ba65a3fa61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ba65a3fa6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chemeClr val="dk1"/>
                </a:solidFill>
              </a:rPr>
              <a:t>Let’s dig a little deeper into how ALICE fits into the labor landscape in Oregon and Washington.</a:t>
            </a:r>
            <a:endParaRPr sz="1200">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a:p>
            <a:pPr marL="0" lvl="0" indent="0" algn="l" rtl="0">
              <a:spcBef>
                <a:spcPts val="0"/>
              </a:spcBef>
              <a:spcAft>
                <a:spcPts val="0"/>
              </a:spcAft>
              <a:buClr>
                <a:schemeClr val="dk1"/>
              </a:buClr>
              <a:buFont typeface="Arial"/>
              <a:buNone/>
            </a:pPr>
            <a:r>
              <a:rPr lang="en" sz="1200">
                <a:solidFill>
                  <a:schemeClr val="dk1"/>
                </a:solidFill>
              </a:rPr>
              <a:t>When we look specifically at the working-age population in both OR and WA, only 21.5% had a full-time job with a salary in 2023. </a:t>
            </a:r>
            <a:endParaRPr sz="1200">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a:p>
            <a:pPr marL="0" lvl="0" indent="0" algn="l" rtl="0">
              <a:spcBef>
                <a:spcPts val="0"/>
              </a:spcBef>
              <a:spcAft>
                <a:spcPts val="0"/>
              </a:spcAft>
              <a:buClr>
                <a:schemeClr val="dk1"/>
              </a:buClr>
              <a:buFont typeface="Arial"/>
              <a:buNone/>
            </a:pPr>
            <a:r>
              <a:rPr lang="en" sz="1200">
                <a:solidFill>
                  <a:schemeClr val="dk1"/>
                </a:solidFill>
              </a:rPr>
              <a:t>Zeroing in on working-age adults specifically in the labor force, 66% - were paid hourly and/or worked part time. </a:t>
            </a:r>
            <a:endParaRPr sz="1200">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a:p>
            <a:pPr marL="0" lvl="0" indent="0" algn="l" rtl="0">
              <a:spcBef>
                <a:spcPts val="0"/>
              </a:spcBef>
              <a:spcAft>
                <a:spcPts val="0"/>
              </a:spcAft>
              <a:buClr>
                <a:schemeClr val="dk1"/>
              </a:buClr>
              <a:buFont typeface="Arial"/>
              <a:buNone/>
            </a:pPr>
            <a:r>
              <a:rPr lang="en" sz="1200">
                <a:solidFill>
                  <a:schemeClr val="dk1"/>
                </a:solidFill>
              </a:rPr>
              <a:t>And if we look at the 20 most common jobs in OR, half paid less than $20 per hour in 2023 and in WA, only four of the most common jobs paid less than $20/hour.To put that in perspective, an hourly wage of $20 would equate to $40,000 annually if working full time. So it’s no surprise that of all the workers in these jobs, 33.5% struggled to make ends meet. </a:t>
            </a:r>
            <a:endParaRPr sz="1200">
              <a:solidFill>
                <a:schemeClr val="dk1"/>
              </a:solidFill>
            </a:endParaRPr>
          </a:p>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ba65a3fa61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ba65a3fa61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242424"/>
              </a:buClr>
              <a:buSzPts val="1200"/>
              <a:buFont typeface="Arial"/>
              <a:buNone/>
            </a:pPr>
            <a:r>
              <a:rPr lang="en" sz="1200">
                <a:solidFill>
                  <a:srgbClr val="242424"/>
                </a:solidFill>
              </a:rPr>
              <a:t>When wages increase at a slower rate than basic expenses, purchasing power takes a hit. This is especially tough for ALICE households, who are already struggling to make ends meet without much assistance to cushion the blow.</a:t>
            </a:r>
            <a:endParaRPr sz="1200">
              <a:solidFill>
                <a:schemeClr val="dk1"/>
              </a:solidFill>
            </a:endParaRPr>
          </a:p>
          <a:p>
            <a:pPr marL="0" lvl="0" indent="0" algn="l" rtl="0">
              <a:spcBef>
                <a:spcPts val="0"/>
              </a:spcBef>
              <a:spcAft>
                <a:spcPts val="0"/>
              </a:spcAft>
              <a:buClr>
                <a:schemeClr val="dk1"/>
              </a:buClr>
              <a:buSzPts val="1200"/>
              <a:buFont typeface="Arial"/>
              <a:buNone/>
            </a:pPr>
            <a:endParaRPr sz="1200">
              <a:solidFill>
                <a:srgbClr val="242424"/>
              </a:solidFill>
            </a:endParaRPr>
          </a:p>
          <a:p>
            <a:pPr marL="0" lvl="0" indent="0" algn="l" rtl="0">
              <a:spcBef>
                <a:spcPts val="0"/>
              </a:spcBef>
              <a:spcAft>
                <a:spcPts val="0"/>
              </a:spcAft>
              <a:buNone/>
            </a:pPr>
            <a:r>
              <a:rPr lang="en" sz="1200">
                <a:solidFill>
                  <a:srgbClr val="242424"/>
                </a:solidFill>
              </a:rPr>
              <a:t>How has this played out in the numbers? Over more than a decade, the total number of households in Oregon grew by 15%, and increased 19% in Washington.</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rgbClr val="242424"/>
                </a:solidFill>
              </a:rPr>
              <a:t>During the same period, the number of households living in poverty in Oregon went down by 4%, and the number of ALICE households grew by 27%. For Washington, the number of households in poverty remained largely flat (increasing by 4%), and the number of ALICE households increased by 65%.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ba65a3fa61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ba65a3fa61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dirty="0">
                <a:solidFill>
                  <a:schemeClr val="dk1"/>
                </a:solidFill>
              </a:rPr>
              <a:t>We’ve seen how ALICE numbers have evolved over time. But what does the future hold? The answer to that is in our hands. We have the power to alter the course for ALICE families, shaping our future for the better because when we lift up ALICE, we lift up entire communities.</a:t>
            </a:r>
            <a:endParaRPr sz="1200" dirty="0">
              <a:solidFill>
                <a:schemeClr val="dk1"/>
              </a:solidFill>
            </a:endParaRPr>
          </a:p>
          <a:p>
            <a:pPr marL="0" lvl="0" indent="0" algn="l" rtl="0">
              <a:spcBef>
                <a:spcPts val="0"/>
              </a:spcBef>
              <a:spcAft>
                <a:spcPts val="0"/>
              </a:spcAft>
              <a:buClr>
                <a:schemeClr val="dk1"/>
              </a:buClr>
              <a:buFont typeface="Arial"/>
              <a:buNone/>
            </a:pPr>
            <a:endParaRPr sz="1200" dirty="0">
              <a:solidFill>
                <a:schemeClr val="dk1"/>
              </a:solidFill>
            </a:endParaRPr>
          </a:p>
          <a:p>
            <a:pPr marL="0" lvl="0" indent="0" algn="l" rtl="0">
              <a:spcBef>
                <a:spcPts val="0"/>
              </a:spcBef>
              <a:spcAft>
                <a:spcPts val="0"/>
              </a:spcAft>
              <a:buClr>
                <a:schemeClr val="dk1"/>
              </a:buClr>
              <a:buFont typeface="Arial"/>
              <a:buNone/>
            </a:pPr>
            <a:r>
              <a:rPr lang="en" sz="1200" dirty="0">
                <a:solidFill>
                  <a:schemeClr val="dk1"/>
                </a:solidFill>
              </a:rPr>
              <a:t>This type of transformative impact takes an all-hands-on-deck approach. We all have a role to play – and there’s no role that’s too small. In the words of this ALICE mother, every little bit helps.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F9B81A3D-78C1-091D-E72C-F361D9642CB6}"/>
            </a:ext>
          </a:extLst>
        </p:cNvPr>
        <p:cNvGrpSpPr/>
        <p:nvPr/>
      </p:nvGrpSpPr>
      <p:grpSpPr>
        <a:xfrm>
          <a:off x="0" y="0"/>
          <a:ext cx="0" cy="0"/>
          <a:chOff x="0" y="0"/>
          <a:chExt cx="0" cy="0"/>
        </a:xfrm>
      </p:grpSpPr>
      <p:sp>
        <p:nvSpPr>
          <p:cNvPr id="87" name="Google Shape;87;g3ba65a3fa61_0_34:notes">
            <a:extLst>
              <a:ext uri="{FF2B5EF4-FFF2-40B4-BE49-F238E27FC236}">
                <a16:creationId xmlns:a16="http://schemas.microsoft.com/office/drawing/2014/main" id="{244E8A51-B1E6-55AD-6E98-BCD24E9A73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ba65a3fa61_0_34:notes">
            <a:extLst>
              <a:ext uri="{FF2B5EF4-FFF2-40B4-BE49-F238E27FC236}">
                <a16:creationId xmlns:a16="http://schemas.microsoft.com/office/drawing/2014/main" id="{CCDD2FB6-F206-EBBF-6225-F3CBA4CC29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dirty="0">
                <a:solidFill>
                  <a:schemeClr val="dk1"/>
                </a:solidFill>
              </a:rPr>
              <a:t>ALICE website walk through</a:t>
            </a:r>
            <a:endParaRPr dirty="0"/>
          </a:p>
        </p:txBody>
      </p:sp>
    </p:spTree>
    <p:extLst>
      <p:ext uri="{BB962C8B-B14F-4D97-AF65-F5344CB8AC3E}">
        <p14:creationId xmlns:p14="http://schemas.microsoft.com/office/powerpoint/2010/main" val="4108084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ba65a3fa61_0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ba65a3fa6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chemeClr val="dk1"/>
                </a:solidFill>
              </a:rPr>
              <a:t>Together, let’s help build ALICE’s path to financial stability. </a:t>
            </a:r>
            <a:endParaRPr sz="1200">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Visit UnitedForALICE.org to dig more into the data for the region. Use the research to drive change within your sphere of influence, and share your findings with your peers to build awareness and spark change in even larger circles. </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And if you know of an ALICE worker or family who would be willing to share their experiences and help amplify ALICE's voice, please encourage them to submit an audio recording at ALICEvoices.org.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ba65a3fa61_0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ba65a3fa61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ba65a3fa61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ba65a3fa61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ba65a3fa6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ba65a3fa6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ba65a3fa6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ba65a3fa6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chemeClr val="dk1"/>
                </a:solidFill>
              </a:rPr>
              <a:t>For millions of families in the Pacific Northwest, no matter how hard they work, financial stability grows farther out of reach with each passing day. Hidden in plain sight, these struggling households are </a:t>
            </a:r>
            <a:r>
              <a:rPr lang="en" sz="1200" b="1">
                <a:solidFill>
                  <a:schemeClr val="dk1"/>
                </a:solidFill>
              </a:rPr>
              <a:t>ALICE</a:t>
            </a:r>
            <a:r>
              <a:rPr lang="en" sz="1200">
                <a:solidFill>
                  <a:srgbClr val="364141"/>
                </a:solidFill>
              </a:rPr>
              <a:t>®</a:t>
            </a:r>
            <a:r>
              <a:rPr lang="en" sz="1200">
                <a:solidFill>
                  <a:schemeClr val="dk1"/>
                </a:solidFill>
              </a:rPr>
              <a:t> – </a:t>
            </a:r>
            <a:r>
              <a:rPr lang="en" sz="1200" b="1">
                <a:solidFill>
                  <a:schemeClr val="dk1"/>
                </a:solidFill>
              </a:rPr>
              <a:t>A</a:t>
            </a:r>
            <a:r>
              <a:rPr lang="en" sz="1200">
                <a:solidFill>
                  <a:schemeClr val="dk1"/>
                </a:solidFill>
              </a:rPr>
              <a:t>sset </a:t>
            </a:r>
            <a:r>
              <a:rPr lang="en" sz="1200" b="1">
                <a:solidFill>
                  <a:schemeClr val="dk1"/>
                </a:solidFill>
              </a:rPr>
              <a:t>L</a:t>
            </a:r>
            <a:r>
              <a:rPr lang="en" sz="1200">
                <a:solidFill>
                  <a:schemeClr val="dk1"/>
                </a:solidFill>
              </a:rPr>
              <a:t>imited, </a:t>
            </a:r>
            <a:r>
              <a:rPr lang="en" sz="1200" b="1">
                <a:solidFill>
                  <a:schemeClr val="dk1"/>
                </a:solidFill>
              </a:rPr>
              <a:t>I</a:t>
            </a:r>
            <a:r>
              <a:rPr lang="en" sz="1200">
                <a:solidFill>
                  <a:schemeClr val="dk1"/>
                </a:solidFill>
              </a:rPr>
              <a:t>ncome </a:t>
            </a:r>
            <a:r>
              <a:rPr lang="en" sz="1200" b="1">
                <a:solidFill>
                  <a:schemeClr val="dk1"/>
                </a:solidFill>
              </a:rPr>
              <a:t>C</a:t>
            </a:r>
            <a:r>
              <a:rPr lang="en" sz="1200">
                <a:solidFill>
                  <a:schemeClr val="dk1"/>
                </a:solidFill>
              </a:rPr>
              <a:t>onstrained, </a:t>
            </a:r>
            <a:r>
              <a:rPr lang="en" sz="1200" b="1">
                <a:solidFill>
                  <a:schemeClr val="dk1"/>
                </a:solidFill>
              </a:rPr>
              <a:t>E</a:t>
            </a:r>
            <a:r>
              <a:rPr lang="en" sz="1200">
                <a:solidFill>
                  <a:schemeClr val="dk1"/>
                </a:solidFill>
              </a:rPr>
              <a:t>mployed.</a:t>
            </a:r>
            <a:endParaRPr sz="1200">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a:p>
            <a:pPr marL="0" lvl="0" indent="0" algn="l" rtl="0">
              <a:spcBef>
                <a:spcPts val="0"/>
              </a:spcBef>
              <a:spcAft>
                <a:spcPts val="0"/>
              </a:spcAft>
              <a:buClr>
                <a:schemeClr val="dk1"/>
              </a:buClr>
              <a:buFont typeface="Arial"/>
              <a:buNone/>
            </a:pPr>
            <a:r>
              <a:rPr lang="en" sz="1200">
                <a:solidFill>
                  <a:schemeClr val="dk1"/>
                </a:solidFill>
              </a:rPr>
              <a:t>ALICE households bring in income above the Federal Poverty Level, but less than the cost of basics in the counties where they live. While ALICE households have been struggling in the shadows for far too long, the irony is that we all know ALICE. In fact, we’re already talking about ALICE. But many have used terms like “working poor,” “the invisible,” and “the forgotten” to describe ALICE because often we don’t know what other term to use. United For ALICE, a national research organization from New Jersey whose work is backed by more than 300 experts nationwide, has given us a name and a way to quantify this population that we see – and rely on – each and every day.  </a:t>
            </a:r>
            <a:endParaRPr sz="1200">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a:p>
            <a:pPr marL="0" lvl="0" indent="0" algn="l" rtl="0">
              <a:spcBef>
                <a:spcPts val="0"/>
              </a:spcBef>
              <a:spcAft>
                <a:spcPts val="0"/>
              </a:spcAft>
              <a:buClr>
                <a:schemeClr val="dk1"/>
              </a:buClr>
              <a:buFont typeface="Arial"/>
              <a:buNone/>
            </a:pPr>
            <a:r>
              <a:rPr lang="en" sz="1200" b="1">
                <a:solidFill>
                  <a:schemeClr val="dk1"/>
                </a:solidFill>
              </a:rPr>
              <a:t>ALICE is everywhere.</a:t>
            </a:r>
            <a:r>
              <a:rPr lang="en" sz="1200">
                <a:solidFill>
                  <a:schemeClr val="dk1"/>
                </a:solidFill>
              </a:rPr>
              <a:t> ALICE can be a neighbor, a friend, a family member, or a colleague. ALICE workers typically include our child care providers, retail salespeople, cashiers, waiters, delivery drivers, gas station attendants, and caregivers.  </a:t>
            </a:r>
            <a:endParaRPr sz="1200">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a:p>
            <a:pPr marL="0" lvl="0" indent="0" algn="l" rtl="0">
              <a:spcBef>
                <a:spcPts val="0"/>
              </a:spcBef>
              <a:spcAft>
                <a:spcPts val="0"/>
              </a:spcAft>
              <a:buClr>
                <a:schemeClr val="dk1"/>
              </a:buClr>
              <a:buFont typeface="Arial"/>
              <a:buNone/>
            </a:pPr>
            <a:r>
              <a:rPr lang="en" sz="1200">
                <a:solidFill>
                  <a:schemeClr val="dk1"/>
                </a:solidFill>
              </a:rPr>
              <a:t>Think for a moment about the ALICE workers you’ve encountered just today. Maybe you dropped off your kids at their child care center this morning. Then perhaps you filled your gas tank before you started your work day. Maybe you went to your favorite deli for lunch. Or went out to run an errand at the grocery store. There may even be an Amazon package sitting outside your door right at this very moment.  </a:t>
            </a:r>
            <a:endParaRPr sz="1200">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a:p>
            <a:pPr marL="0" lvl="0" indent="0" algn="l" rtl="0">
              <a:spcBef>
                <a:spcPts val="0"/>
              </a:spcBef>
              <a:spcAft>
                <a:spcPts val="0"/>
              </a:spcAft>
              <a:buClr>
                <a:schemeClr val="dk1"/>
              </a:buClr>
              <a:buFont typeface="Arial"/>
              <a:buNone/>
            </a:pPr>
            <a:r>
              <a:rPr lang="en" sz="1200">
                <a:solidFill>
                  <a:schemeClr val="dk1"/>
                </a:solidFill>
              </a:rPr>
              <a:t>ALICE workers are the engine that makes our economy – and our daily lives – run smoothly. Yet all this time they’ve been overlooked and undercounted as they live each day priced out of survival and unable to make ends meet in our region.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ba65a3fa61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ba65a3fa6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chemeClr val="dk1"/>
                </a:solidFill>
              </a:rPr>
              <a:t>In a constant battle to make ends meet, ALICE families are forced to make impossible choices daily. Pay my heating bill, or buy healthy food for my family? Pay for child care, or work reduced hours to stay home with my child? Buy the medication I need, or pay the rent? Each day brings a new impossible decision, a new weight to lay on the shoulders of these already burdened and stressed families. And to make matters worse, many ALICE families can’t access assistance that’s needed – because often they bring in too much income to qualify.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ba65a3fa61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ba65a3fa6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Charlene’s ALICE Story:</a:t>
            </a:r>
            <a:endParaRPr sz="1200">
              <a:solidFill>
                <a:schemeClr val="dk1"/>
              </a:solidFill>
            </a:endParaRPr>
          </a:p>
          <a:p>
            <a:pPr marL="0" lvl="0" indent="0" algn="l" rtl="0">
              <a:spcBef>
                <a:spcPts val="0"/>
              </a:spcBef>
              <a:spcAft>
                <a:spcPts val="0"/>
              </a:spcAft>
              <a:buClr>
                <a:schemeClr val="dk1"/>
              </a:buClr>
              <a:buFont typeface="Arial"/>
              <a:buNone/>
            </a:pPr>
            <a:r>
              <a:rPr lang="en" sz="1200">
                <a:solidFill>
                  <a:schemeClr val="dk1"/>
                </a:solidFill>
              </a:rPr>
              <a:t>Charlene is a single mother who works full time while raising her two young sons. While she works to improve the quality of area child care centers, she struggles to provide for her family. This is her story.</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ba65a3fa61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ba65a3fa61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Let’s pull back the curtain on the true extent of hardship in the communities you serve. In Washington and Oregon combined, nearly 530,000 households were living in poverty in 2023. That’s 11% of households. But another 1,383,000+ households - more than twice as many – were ALICE, also struggling to get by.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Combined, more than 1.9 million households – a staggering 40% – fell below the ALICE Threshold, the average income needed to live and work in today’s economy. This is the reality of hardship in our state/county, concealed by outdated measures that have long been considered the standard.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ba65a3fa61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ba65a3fa61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chemeClr val="dk1"/>
                </a:solidFill>
              </a:rPr>
              <a:t>Let’s take a closer look at some ALICE demographics. ALICE households span all ages, genders, races, and ethnicities, living in urban, suburban, and rural communities all around the country – and all across our region. But some groups experience hardship at disproportionate rates because of systemic barriers. For example, in 2023, 61% of Black households in Oregon fell below the ALICE Threshold. </a:t>
            </a:r>
            <a:endParaRPr sz="1200">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a:p>
            <a:pPr marL="0" lvl="0" indent="0" algn="l" rtl="0">
              <a:spcBef>
                <a:spcPts val="0"/>
              </a:spcBef>
              <a:spcAft>
                <a:spcPts val="0"/>
              </a:spcAft>
              <a:buClr>
                <a:schemeClr val="dk1"/>
              </a:buClr>
              <a:buFont typeface="Arial"/>
              <a:buNone/>
            </a:pPr>
            <a:r>
              <a:rPr lang="en" sz="1200">
                <a:solidFill>
                  <a:schemeClr val="dk1"/>
                </a:solidFill>
              </a:rPr>
              <a:t>Others that are more likely to struggle financially than their counterparts include: </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Under age 25</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Single-female-headed households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ba65a3fa61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ba65a3fa61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chemeClr val="dk1"/>
                </a:solidFill>
              </a:rPr>
              <a:t>There are also variations in hardship by location. If we look at each state broken out by county, we can see that in 2023, Oregon households were more likely to struggle in Wheeler and Harney Counties – both with 59% of households in hardship…and least likely in Deschutes County, at 32%. For Washington, Pacific County households faced the highest amount of hardship at 62%, where Kitsap County came in the lowest percent of ALICE households.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ba65a3fa6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ba65a3fa6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So why is ALICE, ALICE? There are several factors that impact a household’s ability to afford basics, including systemic barriers in our communities that are keeping ALICE financially trapped, no matter how hard ALICE works. But the crux of the problem is the mismatch between the ever-increasing cost of expenses, and the wages that just aren’t keeping up. To understand this better, we need to look at the ALICE Household Survival Budget for families – that is, the minimum cost of housing, child care, food, transportation, health care, and technology, plus taxes. For a family of four in Oregon, the Household Survival Budget was $88,560 in 2023. But when we combine the full-time wages of two of the most common jobs in the state – a personal care aide and a stock worker/order filler – we see that this family, with both adults working, brought in $78,260 – more than $10,000 short of the cost of basics.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And when we factor in the Federal Poverty Level, which was $30,000, the dilemma facing countless ALICE families becomes clearer – when the Federal Poverty Level is used to determine eligibility for assistance programs such as SNAP, it’s no wonder there are so many families locked out of the supports that are so desperately needed.</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image" Target="../media/image6.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hyperlink" Target="https://alicevoices.org/" TargetMode="External"/><Relationship Id="rId3" Type="http://schemas.openxmlformats.org/officeDocument/2006/relationships/image" Target="../media/image2.png"/><Relationship Id="rId7" Type="http://schemas.openxmlformats.org/officeDocument/2006/relationships/hyperlink" Target="https://unitedforalice.or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ideo" Target="https://www.youtube.com/embed/72iheXNyKZM?feature=oembed" TargetMode="Externa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4B5"/>
        </a:solidFill>
        <a:effectLst/>
      </p:bgPr>
    </p:bg>
    <p:spTree>
      <p:nvGrpSpPr>
        <p:cNvPr id="1" name="Shape 53"/>
        <p:cNvGrpSpPr/>
        <p:nvPr/>
      </p:nvGrpSpPr>
      <p:grpSpPr>
        <a:xfrm>
          <a:off x="0" y="0"/>
          <a:ext cx="0" cy="0"/>
          <a:chOff x="0" y="0"/>
          <a:chExt cx="0" cy="0"/>
        </a:xfrm>
      </p:grpSpPr>
      <p:sp>
        <p:nvSpPr>
          <p:cNvPr id="54" name="Google Shape;54;p13"/>
          <p:cNvSpPr/>
          <p:nvPr/>
        </p:nvSpPr>
        <p:spPr>
          <a:xfrm>
            <a:off x="470850" y="2417400"/>
            <a:ext cx="6064800" cy="1421100"/>
          </a:xfrm>
          <a:prstGeom prst="rect">
            <a:avLst/>
          </a:prstGeom>
          <a:noFill/>
          <a:ln>
            <a:noFill/>
          </a:ln>
        </p:spPr>
        <p:txBody>
          <a:bodyPr spcFirstLastPara="1" wrap="square" lIns="68575" tIns="34275" rIns="68575" bIns="34275" anchor="b" anchorCtr="0">
            <a:noAutofit/>
          </a:bodyPr>
          <a:lstStyle/>
          <a:p>
            <a:pPr marL="0" marR="0" lvl="0" indent="0" algn="l" rtl="0">
              <a:lnSpc>
                <a:spcPct val="100000"/>
              </a:lnSpc>
              <a:spcBef>
                <a:spcPts val="0"/>
              </a:spcBef>
              <a:spcAft>
                <a:spcPts val="0"/>
              </a:spcAft>
              <a:buClr>
                <a:schemeClr val="lt1"/>
              </a:buClr>
              <a:buSzPts val="4100"/>
              <a:buFont typeface="Antonio"/>
              <a:buNone/>
            </a:pPr>
            <a:r>
              <a:rPr lang="en" sz="4400" b="1" i="0" u="none" strike="noStrike" cap="none">
                <a:solidFill>
                  <a:schemeClr val="lt1"/>
                </a:solidFill>
                <a:latin typeface="Antonio"/>
                <a:ea typeface="Antonio"/>
                <a:cs typeface="Antonio"/>
                <a:sym typeface="Antonio"/>
              </a:rPr>
              <a:t>THE STATE OF </a:t>
            </a:r>
            <a:r>
              <a:rPr lang="en" sz="4400" b="1">
                <a:solidFill>
                  <a:schemeClr val="lt1"/>
                </a:solidFill>
                <a:latin typeface="Antonio"/>
                <a:ea typeface="Antonio"/>
                <a:cs typeface="Antonio"/>
                <a:sym typeface="Antonio"/>
              </a:rPr>
              <a:t>A</a:t>
            </a:r>
            <a:r>
              <a:rPr lang="en" sz="4400" b="1" i="0" u="none" strike="noStrike" cap="none">
                <a:solidFill>
                  <a:schemeClr val="lt1"/>
                </a:solidFill>
                <a:latin typeface="Antonio"/>
                <a:ea typeface="Antonio"/>
                <a:cs typeface="Antonio"/>
                <a:sym typeface="Antonio"/>
              </a:rPr>
              <a:t>LICE IN</a:t>
            </a:r>
            <a:endParaRPr sz="4400" b="1">
              <a:solidFill>
                <a:schemeClr val="lt1"/>
              </a:solidFill>
              <a:latin typeface="Antonio"/>
              <a:ea typeface="Antonio"/>
              <a:cs typeface="Antonio"/>
              <a:sym typeface="Antonio"/>
            </a:endParaRPr>
          </a:p>
          <a:p>
            <a:pPr marL="0" marR="0" lvl="0" indent="0" algn="l" rtl="0">
              <a:lnSpc>
                <a:spcPct val="100000"/>
              </a:lnSpc>
              <a:spcBef>
                <a:spcPts val="0"/>
              </a:spcBef>
              <a:spcAft>
                <a:spcPts val="0"/>
              </a:spcAft>
              <a:buClr>
                <a:schemeClr val="lt1"/>
              </a:buClr>
              <a:buSzPts val="4100"/>
              <a:buFont typeface="Antonio"/>
              <a:buNone/>
            </a:pPr>
            <a:r>
              <a:rPr lang="en" sz="4400" b="1">
                <a:solidFill>
                  <a:schemeClr val="lt1"/>
                </a:solidFill>
                <a:latin typeface="Antonio"/>
                <a:ea typeface="Antonio"/>
                <a:cs typeface="Antonio"/>
                <a:sym typeface="Antonio"/>
              </a:rPr>
              <a:t>THE PACIFIC NORTHWEST</a:t>
            </a:r>
            <a:endParaRPr/>
          </a:p>
        </p:txBody>
      </p:sp>
      <p:sp>
        <p:nvSpPr>
          <p:cNvPr id="55" name="Google Shape;55;p13"/>
          <p:cNvSpPr/>
          <p:nvPr/>
        </p:nvSpPr>
        <p:spPr>
          <a:xfrm>
            <a:off x="470851" y="4080175"/>
            <a:ext cx="6482100" cy="3345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1800"/>
              <a:buFont typeface="Arial"/>
              <a:buNone/>
            </a:pPr>
            <a:r>
              <a:rPr lang="en" sz="1800" b="1">
                <a:solidFill>
                  <a:srgbClr val="FFBA09"/>
                </a:solidFill>
                <a:latin typeface="Palanquin"/>
                <a:ea typeface="Palanquin"/>
                <a:cs typeface="Palanquin"/>
                <a:sym typeface="Palanquin"/>
              </a:rPr>
              <a:t>An Overview of Financial Hardship for Struggling Families</a:t>
            </a:r>
            <a:endParaRPr sz="1100" b="1">
              <a:solidFill>
                <a:srgbClr val="FFBA09"/>
              </a:solidFill>
              <a:latin typeface="Palanquin"/>
              <a:ea typeface="Palanquin"/>
              <a:cs typeface="Palanquin"/>
              <a:sym typeface="Palanquin"/>
            </a:endParaRPr>
          </a:p>
        </p:txBody>
      </p:sp>
      <p:pic>
        <p:nvPicPr>
          <p:cNvPr id="56" name="Google Shape;56;p13" descr="A white text on a black background&#10;&#10;AI-generated content may be incorrect."/>
          <p:cNvPicPr preferRelativeResize="0"/>
          <p:nvPr/>
        </p:nvPicPr>
        <p:blipFill rotWithShape="1">
          <a:blip r:embed="rId3">
            <a:alphaModFix/>
          </a:blip>
          <a:srcRect/>
          <a:stretch/>
        </p:blipFill>
        <p:spPr>
          <a:xfrm>
            <a:off x="7192213" y="2812349"/>
            <a:ext cx="1458276" cy="785225"/>
          </a:xfrm>
          <a:prstGeom prst="rect">
            <a:avLst/>
          </a:prstGeom>
          <a:noFill/>
          <a:ln>
            <a:noFill/>
          </a:ln>
        </p:spPr>
      </p:pic>
      <p:pic>
        <p:nvPicPr>
          <p:cNvPr id="57" name="Google Shape;57;p13" title="UnitedWays_PacificNorthwest_logo_2lines_WHITE.png"/>
          <p:cNvPicPr preferRelativeResize="0"/>
          <p:nvPr/>
        </p:nvPicPr>
        <p:blipFill>
          <a:blip r:embed="rId4">
            <a:alphaModFix/>
          </a:blip>
          <a:stretch>
            <a:fillRect/>
          </a:stretch>
        </p:blipFill>
        <p:spPr>
          <a:xfrm>
            <a:off x="7067538" y="3903577"/>
            <a:ext cx="1707602" cy="511099"/>
          </a:xfrm>
          <a:prstGeom prst="rect">
            <a:avLst/>
          </a:prstGeom>
          <a:noFill/>
          <a:ln>
            <a:noFill/>
          </a:ln>
        </p:spPr>
      </p:pic>
      <p:sp>
        <p:nvSpPr>
          <p:cNvPr id="58" name="Google Shape;58;p13"/>
          <p:cNvSpPr/>
          <p:nvPr/>
        </p:nvSpPr>
        <p:spPr>
          <a:xfrm>
            <a:off x="0" y="88"/>
            <a:ext cx="9144000" cy="1982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9" name="Google Shape;59;p13" title="GettyImages-814013650.jpg"/>
          <p:cNvPicPr preferRelativeResize="0"/>
          <p:nvPr/>
        </p:nvPicPr>
        <p:blipFill>
          <a:blip r:embed="rId5">
            <a:alphaModFix/>
          </a:blip>
          <a:stretch>
            <a:fillRect/>
          </a:stretch>
        </p:blipFill>
        <p:spPr>
          <a:xfrm>
            <a:off x="0" y="0"/>
            <a:ext cx="2974551" cy="1982550"/>
          </a:xfrm>
          <a:prstGeom prst="rect">
            <a:avLst/>
          </a:prstGeom>
          <a:noFill/>
          <a:ln>
            <a:noFill/>
          </a:ln>
        </p:spPr>
      </p:pic>
      <p:pic>
        <p:nvPicPr>
          <p:cNvPr id="60" name="Google Shape;60;p13" title="GettyImages-1128887915.jpg"/>
          <p:cNvPicPr preferRelativeResize="0"/>
          <p:nvPr/>
        </p:nvPicPr>
        <p:blipFill>
          <a:blip r:embed="rId6">
            <a:alphaModFix/>
          </a:blip>
          <a:stretch>
            <a:fillRect/>
          </a:stretch>
        </p:blipFill>
        <p:spPr>
          <a:xfrm>
            <a:off x="3085825" y="-712"/>
            <a:ext cx="2974551" cy="1983982"/>
          </a:xfrm>
          <a:prstGeom prst="rect">
            <a:avLst/>
          </a:prstGeom>
          <a:noFill/>
          <a:ln>
            <a:noFill/>
          </a:ln>
        </p:spPr>
      </p:pic>
      <p:pic>
        <p:nvPicPr>
          <p:cNvPr id="61" name="Google Shape;61;p13" title="GettyImages-1320059445.jpg"/>
          <p:cNvPicPr preferRelativeResize="0"/>
          <p:nvPr/>
        </p:nvPicPr>
        <p:blipFill>
          <a:blip r:embed="rId7">
            <a:alphaModFix/>
          </a:blip>
          <a:stretch>
            <a:fillRect/>
          </a:stretch>
        </p:blipFill>
        <p:spPr>
          <a:xfrm>
            <a:off x="6171650" y="25"/>
            <a:ext cx="2972114" cy="19824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p:nvPr/>
        </p:nvSpPr>
        <p:spPr>
          <a:xfrm>
            <a:off x="470700" y="724925"/>
            <a:ext cx="8004300" cy="7425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Clr>
                <a:schemeClr val="lt1"/>
              </a:buClr>
              <a:buSzPts val="4100"/>
              <a:buFont typeface="Antonio"/>
              <a:buNone/>
            </a:pPr>
            <a:endParaRPr sz="500"/>
          </a:p>
          <a:p>
            <a:pPr marL="0" marR="0" lvl="0" indent="0" algn="l" rtl="0">
              <a:lnSpc>
                <a:spcPct val="100000"/>
              </a:lnSpc>
              <a:spcBef>
                <a:spcPts val="0"/>
              </a:spcBef>
              <a:spcAft>
                <a:spcPts val="0"/>
              </a:spcAft>
              <a:buClr>
                <a:schemeClr val="lt1"/>
              </a:buClr>
              <a:buSzPts val="4100"/>
              <a:buFont typeface="Antonio"/>
              <a:buNone/>
            </a:pPr>
            <a:r>
              <a:rPr lang="en" sz="3800" b="1">
                <a:solidFill>
                  <a:srgbClr val="0044B5"/>
                </a:solidFill>
                <a:latin typeface="Antonio"/>
                <a:ea typeface="Antonio"/>
                <a:cs typeface="Antonio"/>
                <a:sym typeface="Antonio"/>
              </a:rPr>
              <a:t>When Paychecks </a:t>
            </a:r>
            <a:r>
              <a:rPr lang="en" sz="3800" b="1" u="sng">
                <a:solidFill>
                  <a:srgbClr val="FFBA09"/>
                </a:solidFill>
                <a:latin typeface="Antonio"/>
                <a:ea typeface="Antonio"/>
                <a:cs typeface="Antonio"/>
                <a:sym typeface="Antonio"/>
              </a:rPr>
              <a:t>Don’t Add Up</a:t>
            </a:r>
            <a:endParaRPr sz="800" u="sng">
              <a:solidFill>
                <a:srgbClr val="FFBA09"/>
              </a:solidFill>
            </a:endParaRPr>
          </a:p>
        </p:txBody>
      </p:sp>
      <p:pic>
        <p:nvPicPr>
          <p:cNvPr id="154" name="Google Shape;154;p22"/>
          <p:cNvPicPr preferRelativeResize="0"/>
          <p:nvPr/>
        </p:nvPicPr>
        <p:blipFill>
          <a:blip r:embed="rId3">
            <a:alphaModFix/>
          </a:blip>
          <a:stretch>
            <a:fillRect/>
          </a:stretch>
        </p:blipFill>
        <p:spPr>
          <a:xfrm>
            <a:off x="5370200" y="3105275"/>
            <a:ext cx="3773802" cy="2038225"/>
          </a:xfrm>
          <a:prstGeom prst="rect">
            <a:avLst/>
          </a:prstGeom>
          <a:noFill/>
          <a:ln>
            <a:noFill/>
          </a:ln>
        </p:spPr>
      </p:pic>
      <p:pic>
        <p:nvPicPr>
          <p:cNvPr id="155" name="Google Shape;155;p22" title="UnitedWays_PacificNorthwest_logo_2lines_RGB.png"/>
          <p:cNvPicPr preferRelativeResize="0"/>
          <p:nvPr/>
        </p:nvPicPr>
        <p:blipFill>
          <a:blip r:embed="rId4">
            <a:alphaModFix/>
          </a:blip>
          <a:stretch>
            <a:fillRect/>
          </a:stretch>
        </p:blipFill>
        <p:spPr>
          <a:xfrm>
            <a:off x="7390700" y="195624"/>
            <a:ext cx="1623424" cy="485925"/>
          </a:xfrm>
          <a:prstGeom prst="rect">
            <a:avLst/>
          </a:prstGeom>
          <a:noFill/>
          <a:ln>
            <a:noFill/>
          </a:ln>
        </p:spPr>
      </p:pic>
      <p:pic>
        <p:nvPicPr>
          <p:cNvPr id="156" name="Google Shape;156;p22" title="United-for-ALICE updated logo.png"/>
          <p:cNvPicPr preferRelativeResize="0"/>
          <p:nvPr/>
        </p:nvPicPr>
        <p:blipFill>
          <a:blip r:embed="rId5">
            <a:alphaModFix/>
          </a:blip>
          <a:stretch>
            <a:fillRect/>
          </a:stretch>
        </p:blipFill>
        <p:spPr>
          <a:xfrm>
            <a:off x="5970986" y="152218"/>
            <a:ext cx="1154789" cy="572700"/>
          </a:xfrm>
          <a:prstGeom prst="rect">
            <a:avLst/>
          </a:prstGeom>
          <a:noFill/>
          <a:ln>
            <a:noFill/>
          </a:ln>
        </p:spPr>
      </p:pic>
      <p:sp>
        <p:nvSpPr>
          <p:cNvPr id="157" name="Google Shape;157;p22"/>
          <p:cNvSpPr txBox="1"/>
          <p:nvPr/>
        </p:nvSpPr>
        <p:spPr>
          <a:xfrm>
            <a:off x="470700" y="394625"/>
            <a:ext cx="2444400" cy="486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r>
              <a:rPr lang="en" sz="2400" b="1">
                <a:solidFill>
                  <a:schemeClr val="dk1"/>
                </a:solidFill>
                <a:latin typeface="Palanquin"/>
                <a:ea typeface="Palanquin"/>
                <a:cs typeface="Palanquin"/>
                <a:sym typeface="Palanquin"/>
              </a:rPr>
              <a:t>Washington</a:t>
            </a:r>
            <a:endParaRPr sz="2124" b="1">
              <a:solidFill>
                <a:schemeClr val="dk1"/>
              </a:solidFill>
            </a:endParaRPr>
          </a:p>
        </p:txBody>
      </p:sp>
      <p:sp>
        <p:nvSpPr>
          <p:cNvPr id="158" name="Google Shape;158;p22"/>
          <p:cNvSpPr txBox="1"/>
          <p:nvPr/>
        </p:nvSpPr>
        <p:spPr>
          <a:xfrm>
            <a:off x="1905738" y="4789500"/>
            <a:ext cx="53325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latin typeface="Palanquin"/>
                <a:ea typeface="Palanquin"/>
                <a:cs typeface="Palanquin"/>
                <a:sym typeface="Palanquin"/>
              </a:rPr>
              <a:t>Data Source: United For ALICE</a:t>
            </a:r>
            <a:r>
              <a:rPr lang="en" sz="1100" baseline="30000">
                <a:solidFill>
                  <a:schemeClr val="dk1"/>
                </a:solidFill>
                <a:latin typeface="Palanquin"/>
                <a:ea typeface="Palanquin"/>
                <a:cs typeface="Palanquin"/>
                <a:sym typeface="Palanquin"/>
              </a:rPr>
              <a:t>®</a:t>
            </a:r>
            <a:r>
              <a:rPr lang="en" sz="1100">
                <a:solidFill>
                  <a:schemeClr val="dk1"/>
                </a:solidFill>
                <a:latin typeface="Palanquin"/>
                <a:ea typeface="Palanquin"/>
                <a:cs typeface="Palanquin"/>
                <a:sym typeface="Palanquin"/>
              </a:rPr>
              <a:t> (2025). </a:t>
            </a:r>
            <a:r>
              <a:rPr lang="en" sz="1100" i="1">
                <a:solidFill>
                  <a:schemeClr val="dk1"/>
                </a:solidFill>
                <a:latin typeface="Palanquin"/>
                <a:ea typeface="Palanquin"/>
                <a:cs typeface="Palanquin"/>
                <a:sym typeface="Palanquin"/>
              </a:rPr>
              <a:t>The State of ALICE in Washington.</a:t>
            </a:r>
            <a:endParaRPr sz="1300">
              <a:solidFill>
                <a:schemeClr val="dk1"/>
              </a:solidFill>
            </a:endParaRPr>
          </a:p>
        </p:txBody>
      </p:sp>
      <p:pic>
        <p:nvPicPr>
          <p:cNvPr id="159" name="Google Shape;159;p22" title="wa-income-and-expenses-family-of-4.jpg"/>
          <p:cNvPicPr preferRelativeResize="0"/>
          <p:nvPr/>
        </p:nvPicPr>
        <p:blipFill rotWithShape="1">
          <a:blip r:embed="rId6">
            <a:alphaModFix/>
          </a:blip>
          <a:srcRect l="1323" r="1391" b="17979"/>
          <a:stretch/>
        </p:blipFill>
        <p:spPr>
          <a:xfrm>
            <a:off x="1365825" y="1607825"/>
            <a:ext cx="6209374" cy="31816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a:extLst>
            <a:ext uri="{FF2B5EF4-FFF2-40B4-BE49-F238E27FC236}">
              <a16:creationId xmlns:a16="http://schemas.microsoft.com/office/drawing/2014/main" id="{0D3BBD68-2EF1-C8DD-C377-B6FCD774A3CB}"/>
            </a:ext>
          </a:extLst>
        </p:cNvPr>
        <p:cNvGrpSpPr/>
        <p:nvPr/>
      </p:nvGrpSpPr>
      <p:grpSpPr>
        <a:xfrm>
          <a:off x="0" y="0"/>
          <a:ext cx="0" cy="0"/>
          <a:chOff x="0" y="0"/>
          <a:chExt cx="0" cy="0"/>
        </a:xfrm>
      </p:grpSpPr>
      <p:sp>
        <p:nvSpPr>
          <p:cNvPr id="153" name="Google Shape;153;p22">
            <a:extLst>
              <a:ext uri="{FF2B5EF4-FFF2-40B4-BE49-F238E27FC236}">
                <a16:creationId xmlns:a16="http://schemas.microsoft.com/office/drawing/2014/main" id="{CF097E69-E6CF-1252-B787-A659E5D18CF3}"/>
              </a:ext>
            </a:extLst>
          </p:cNvPr>
          <p:cNvSpPr/>
          <p:nvPr/>
        </p:nvSpPr>
        <p:spPr>
          <a:xfrm>
            <a:off x="470700" y="724925"/>
            <a:ext cx="8004300" cy="7425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Clr>
                <a:schemeClr val="lt1"/>
              </a:buClr>
              <a:buSzPts val="4100"/>
              <a:buFont typeface="Antonio"/>
              <a:buNone/>
            </a:pPr>
            <a:endParaRPr sz="500"/>
          </a:p>
          <a:p>
            <a:pPr marL="0" marR="0" lvl="0" indent="0" algn="l" rtl="0">
              <a:lnSpc>
                <a:spcPct val="100000"/>
              </a:lnSpc>
              <a:spcBef>
                <a:spcPts val="0"/>
              </a:spcBef>
              <a:spcAft>
                <a:spcPts val="0"/>
              </a:spcAft>
              <a:buClr>
                <a:schemeClr val="lt1"/>
              </a:buClr>
              <a:buSzPts val="4100"/>
              <a:buFont typeface="Antonio"/>
              <a:buNone/>
            </a:pPr>
            <a:r>
              <a:rPr lang="en" sz="3800" b="1">
                <a:solidFill>
                  <a:srgbClr val="0044B5"/>
                </a:solidFill>
                <a:latin typeface="Antonio"/>
                <a:ea typeface="Antonio"/>
                <a:cs typeface="Antonio"/>
                <a:sym typeface="Antonio"/>
              </a:rPr>
              <a:t>When Paychecks </a:t>
            </a:r>
            <a:r>
              <a:rPr lang="en" sz="3800" b="1" u="sng">
                <a:solidFill>
                  <a:srgbClr val="FFBA09"/>
                </a:solidFill>
                <a:latin typeface="Antonio"/>
                <a:ea typeface="Antonio"/>
                <a:cs typeface="Antonio"/>
                <a:sym typeface="Antonio"/>
              </a:rPr>
              <a:t>Don’t Add Up</a:t>
            </a:r>
            <a:endParaRPr sz="800" u="sng">
              <a:solidFill>
                <a:srgbClr val="FFBA09"/>
              </a:solidFill>
            </a:endParaRPr>
          </a:p>
        </p:txBody>
      </p:sp>
      <p:pic>
        <p:nvPicPr>
          <p:cNvPr id="154" name="Google Shape;154;p22">
            <a:extLst>
              <a:ext uri="{FF2B5EF4-FFF2-40B4-BE49-F238E27FC236}">
                <a16:creationId xmlns:a16="http://schemas.microsoft.com/office/drawing/2014/main" id="{B6C584C2-838D-1780-C0F3-CC9EA96C3A92}"/>
              </a:ext>
            </a:extLst>
          </p:cNvPr>
          <p:cNvPicPr preferRelativeResize="0"/>
          <p:nvPr/>
        </p:nvPicPr>
        <p:blipFill>
          <a:blip r:embed="rId3">
            <a:alphaModFix/>
          </a:blip>
          <a:stretch>
            <a:fillRect/>
          </a:stretch>
        </p:blipFill>
        <p:spPr>
          <a:xfrm>
            <a:off x="5370200" y="3105275"/>
            <a:ext cx="3773802" cy="2038225"/>
          </a:xfrm>
          <a:prstGeom prst="rect">
            <a:avLst/>
          </a:prstGeom>
          <a:noFill/>
          <a:ln>
            <a:noFill/>
          </a:ln>
        </p:spPr>
      </p:pic>
      <p:pic>
        <p:nvPicPr>
          <p:cNvPr id="155" name="Google Shape;155;p22" title="UnitedWays_PacificNorthwest_logo_2lines_RGB.png">
            <a:extLst>
              <a:ext uri="{FF2B5EF4-FFF2-40B4-BE49-F238E27FC236}">
                <a16:creationId xmlns:a16="http://schemas.microsoft.com/office/drawing/2014/main" id="{4428B132-DD7A-78DE-35F7-148C74D014DC}"/>
              </a:ext>
            </a:extLst>
          </p:cNvPr>
          <p:cNvPicPr preferRelativeResize="0"/>
          <p:nvPr/>
        </p:nvPicPr>
        <p:blipFill>
          <a:blip r:embed="rId4">
            <a:alphaModFix/>
          </a:blip>
          <a:stretch>
            <a:fillRect/>
          </a:stretch>
        </p:blipFill>
        <p:spPr>
          <a:xfrm>
            <a:off x="7390700" y="195624"/>
            <a:ext cx="1623424" cy="485925"/>
          </a:xfrm>
          <a:prstGeom prst="rect">
            <a:avLst/>
          </a:prstGeom>
          <a:noFill/>
          <a:ln>
            <a:noFill/>
          </a:ln>
        </p:spPr>
      </p:pic>
      <p:pic>
        <p:nvPicPr>
          <p:cNvPr id="156" name="Google Shape;156;p22" title="United-for-ALICE updated logo.png">
            <a:extLst>
              <a:ext uri="{FF2B5EF4-FFF2-40B4-BE49-F238E27FC236}">
                <a16:creationId xmlns:a16="http://schemas.microsoft.com/office/drawing/2014/main" id="{1EC54B94-E107-4E3D-C28A-60E4A8F54835}"/>
              </a:ext>
            </a:extLst>
          </p:cNvPr>
          <p:cNvPicPr preferRelativeResize="0"/>
          <p:nvPr/>
        </p:nvPicPr>
        <p:blipFill>
          <a:blip r:embed="rId5">
            <a:alphaModFix/>
          </a:blip>
          <a:stretch>
            <a:fillRect/>
          </a:stretch>
        </p:blipFill>
        <p:spPr>
          <a:xfrm>
            <a:off x="5970986" y="152218"/>
            <a:ext cx="1154789" cy="572700"/>
          </a:xfrm>
          <a:prstGeom prst="rect">
            <a:avLst/>
          </a:prstGeom>
          <a:noFill/>
          <a:ln>
            <a:noFill/>
          </a:ln>
        </p:spPr>
      </p:pic>
      <p:sp>
        <p:nvSpPr>
          <p:cNvPr id="157" name="Google Shape;157;p22">
            <a:extLst>
              <a:ext uri="{FF2B5EF4-FFF2-40B4-BE49-F238E27FC236}">
                <a16:creationId xmlns:a16="http://schemas.microsoft.com/office/drawing/2014/main" id="{2AE966A1-EE5A-4E55-7830-8CE20130C5D3}"/>
              </a:ext>
            </a:extLst>
          </p:cNvPr>
          <p:cNvSpPr txBox="1"/>
          <p:nvPr/>
        </p:nvSpPr>
        <p:spPr>
          <a:xfrm>
            <a:off x="470700" y="394625"/>
            <a:ext cx="2444400" cy="486000"/>
          </a:xfrm>
          <a:prstGeom prst="rect">
            <a:avLst/>
          </a:prstGeom>
          <a:noFill/>
          <a:ln>
            <a:noFill/>
          </a:ln>
        </p:spPr>
        <p:txBody>
          <a:bodyPr spcFirstLastPara="1" wrap="square" lIns="91425" tIns="45700" rIns="91425" bIns="45700" anchor="t" anchorCtr="0">
            <a:normAutofit lnSpcReduction="10000"/>
          </a:bodyPr>
          <a:lstStyle/>
          <a:p>
            <a:pPr marL="0" lvl="0" indent="0" algn="l">
              <a:lnSpc>
                <a:spcPct val="114999"/>
              </a:lnSpc>
              <a:spcBef>
                <a:spcPts val="0"/>
              </a:spcBef>
              <a:spcAft>
                <a:spcPts val="0"/>
              </a:spcAft>
              <a:buNone/>
            </a:pPr>
            <a:r>
              <a:rPr lang="en" sz="2400" b="1">
                <a:solidFill>
                  <a:schemeClr val="dk1"/>
                </a:solidFill>
                <a:latin typeface="Palanquin"/>
                <a:cs typeface="Palanquin"/>
                <a:sym typeface="Palanquin"/>
              </a:rPr>
              <a:t>Idaho</a:t>
            </a:r>
            <a:endParaRPr lang="en-US"/>
          </a:p>
        </p:txBody>
      </p:sp>
      <p:sp>
        <p:nvSpPr>
          <p:cNvPr id="158" name="Google Shape;158;p22">
            <a:extLst>
              <a:ext uri="{FF2B5EF4-FFF2-40B4-BE49-F238E27FC236}">
                <a16:creationId xmlns:a16="http://schemas.microsoft.com/office/drawing/2014/main" id="{6C5EA773-7B2C-20D4-7C04-8D7912B9AB4A}"/>
              </a:ext>
            </a:extLst>
          </p:cNvPr>
          <p:cNvSpPr txBox="1"/>
          <p:nvPr/>
        </p:nvSpPr>
        <p:spPr>
          <a:xfrm>
            <a:off x="1905738" y="4789500"/>
            <a:ext cx="53325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dirty="0">
                <a:solidFill>
                  <a:schemeClr val="dk1"/>
                </a:solidFill>
                <a:latin typeface="Palanquin"/>
                <a:ea typeface="Palanquin"/>
                <a:cs typeface="Palanquin"/>
                <a:sym typeface="Palanquin"/>
              </a:rPr>
              <a:t>Data Source: United For ALICE</a:t>
            </a:r>
            <a:r>
              <a:rPr lang="en" sz="1100" baseline="30000" dirty="0">
                <a:solidFill>
                  <a:schemeClr val="dk1"/>
                </a:solidFill>
                <a:latin typeface="Palanquin"/>
                <a:ea typeface="Palanquin"/>
                <a:cs typeface="Palanquin"/>
                <a:sym typeface="Palanquin"/>
              </a:rPr>
              <a:t>®</a:t>
            </a:r>
            <a:r>
              <a:rPr lang="en" sz="1100" dirty="0">
                <a:solidFill>
                  <a:schemeClr val="dk1"/>
                </a:solidFill>
                <a:latin typeface="Palanquin"/>
                <a:ea typeface="Palanquin"/>
                <a:cs typeface="Palanquin"/>
                <a:sym typeface="Palanquin"/>
              </a:rPr>
              <a:t> (2025). </a:t>
            </a:r>
            <a:r>
              <a:rPr lang="en" sz="1100" i="1">
                <a:solidFill>
                  <a:schemeClr val="dk1"/>
                </a:solidFill>
                <a:latin typeface="Palanquin"/>
                <a:ea typeface="Palanquin"/>
                <a:cs typeface="Palanquin"/>
                <a:sym typeface="Palanquin"/>
              </a:rPr>
              <a:t>The State of ALICE in .</a:t>
            </a:r>
            <a:endParaRPr sz="1300">
              <a:solidFill>
                <a:schemeClr val="dk1"/>
              </a:solidFill>
            </a:endParaRPr>
          </a:p>
        </p:txBody>
      </p:sp>
      <p:pic>
        <p:nvPicPr>
          <p:cNvPr id="3" name="Picture 2" descr="A graph showing the cost of jobs&#10;&#10;AI-generated content may be incorrect.">
            <a:extLst>
              <a:ext uri="{FF2B5EF4-FFF2-40B4-BE49-F238E27FC236}">
                <a16:creationId xmlns:a16="http://schemas.microsoft.com/office/drawing/2014/main" id="{BE1691F1-6E0A-65A6-0A12-A2190CEE1CB8}"/>
              </a:ext>
            </a:extLst>
          </p:cNvPr>
          <p:cNvPicPr>
            <a:picLocks noChangeAspect="1"/>
          </p:cNvPicPr>
          <p:nvPr/>
        </p:nvPicPr>
        <p:blipFill>
          <a:blip r:embed="rId6"/>
          <a:stretch>
            <a:fillRect/>
          </a:stretch>
        </p:blipFill>
        <p:spPr>
          <a:xfrm>
            <a:off x="1373444" y="1436276"/>
            <a:ext cx="6392504" cy="3340205"/>
          </a:xfrm>
          <a:prstGeom prst="rect">
            <a:avLst/>
          </a:prstGeom>
        </p:spPr>
      </p:pic>
    </p:spTree>
    <p:extLst>
      <p:ext uri="{BB962C8B-B14F-4D97-AF65-F5344CB8AC3E}">
        <p14:creationId xmlns:p14="http://schemas.microsoft.com/office/powerpoint/2010/main" val="355527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3" title="UnitedWays_PacificNorthwest_logo_2lines_RGB.png"/>
          <p:cNvPicPr preferRelativeResize="0"/>
          <p:nvPr/>
        </p:nvPicPr>
        <p:blipFill>
          <a:blip r:embed="rId3">
            <a:alphaModFix/>
          </a:blip>
          <a:stretch>
            <a:fillRect/>
          </a:stretch>
        </p:blipFill>
        <p:spPr>
          <a:xfrm>
            <a:off x="7390700" y="195624"/>
            <a:ext cx="1623424" cy="485925"/>
          </a:xfrm>
          <a:prstGeom prst="rect">
            <a:avLst/>
          </a:prstGeom>
          <a:noFill/>
          <a:ln>
            <a:noFill/>
          </a:ln>
        </p:spPr>
      </p:pic>
      <p:pic>
        <p:nvPicPr>
          <p:cNvPr id="165" name="Google Shape;165;p23" title="United-for-ALICE updated logo.png"/>
          <p:cNvPicPr preferRelativeResize="0"/>
          <p:nvPr/>
        </p:nvPicPr>
        <p:blipFill>
          <a:blip r:embed="rId4">
            <a:alphaModFix/>
          </a:blip>
          <a:stretch>
            <a:fillRect/>
          </a:stretch>
        </p:blipFill>
        <p:spPr>
          <a:xfrm>
            <a:off x="5970986" y="152218"/>
            <a:ext cx="1154789" cy="572700"/>
          </a:xfrm>
          <a:prstGeom prst="rect">
            <a:avLst/>
          </a:prstGeom>
          <a:noFill/>
          <a:ln>
            <a:noFill/>
          </a:ln>
        </p:spPr>
      </p:pic>
      <p:sp>
        <p:nvSpPr>
          <p:cNvPr id="166" name="Google Shape;166;p23"/>
          <p:cNvSpPr txBox="1"/>
          <p:nvPr/>
        </p:nvSpPr>
        <p:spPr>
          <a:xfrm>
            <a:off x="464950" y="906750"/>
            <a:ext cx="8082600" cy="7542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3700" b="1" u="sng">
                <a:solidFill>
                  <a:srgbClr val="FFBA09"/>
                </a:solidFill>
                <a:latin typeface="Antonio"/>
                <a:ea typeface="Antonio"/>
                <a:cs typeface="Antonio"/>
                <a:sym typeface="Antonio"/>
              </a:rPr>
              <a:t>Essential Workers, Insufficient Wages</a:t>
            </a:r>
            <a:endParaRPr sz="3700" b="1" u="sng">
              <a:solidFill>
                <a:srgbClr val="FFBA09"/>
              </a:solidFill>
              <a:latin typeface="Antonio"/>
              <a:ea typeface="Antonio"/>
              <a:cs typeface="Antonio"/>
              <a:sym typeface="Antonio"/>
            </a:endParaRPr>
          </a:p>
        </p:txBody>
      </p:sp>
      <p:pic>
        <p:nvPicPr>
          <p:cNvPr id="167" name="Google Shape;167;p23"/>
          <p:cNvPicPr preferRelativeResize="0"/>
          <p:nvPr/>
        </p:nvPicPr>
        <p:blipFill>
          <a:blip r:embed="rId5">
            <a:alphaModFix/>
          </a:blip>
          <a:stretch>
            <a:fillRect/>
          </a:stretch>
        </p:blipFill>
        <p:spPr>
          <a:xfrm>
            <a:off x="5370200" y="3105275"/>
            <a:ext cx="3773802" cy="2038225"/>
          </a:xfrm>
          <a:prstGeom prst="rect">
            <a:avLst/>
          </a:prstGeom>
          <a:noFill/>
          <a:ln>
            <a:noFill/>
          </a:ln>
        </p:spPr>
      </p:pic>
      <p:pic>
        <p:nvPicPr>
          <p:cNvPr id="168" name="Google Shape;168;p23" title="GettyImages-1184479182.jpg"/>
          <p:cNvPicPr preferRelativeResize="0"/>
          <p:nvPr/>
        </p:nvPicPr>
        <p:blipFill rotWithShape="1">
          <a:blip r:embed="rId6">
            <a:alphaModFix/>
          </a:blip>
          <a:srcRect t="12273" r="28652"/>
          <a:stretch/>
        </p:blipFill>
        <p:spPr>
          <a:xfrm>
            <a:off x="5758875" y="2344175"/>
            <a:ext cx="3180600" cy="2608200"/>
          </a:xfrm>
          <a:prstGeom prst="ellipse">
            <a:avLst/>
          </a:prstGeom>
          <a:noFill/>
          <a:ln w="76200" cap="flat" cmpd="sng">
            <a:solidFill>
              <a:srgbClr val="FFBA09"/>
            </a:solidFill>
            <a:prstDash val="solid"/>
            <a:round/>
            <a:headEnd type="none" w="sm" len="sm"/>
            <a:tailEnd type="none" w="sm" len="sm"/>
          </a:ln>
        </p:spPr>
      </p:pic>
      <p:sp>
        <p:nvSpPr>
          <p:cNvPr id="169" name="Google Shape;169;p23"/>
          <p:cNvSpPr txBox="1"/>
          <p:nvPr/>
        </p:nvSpPr>
        <p:spPr>
          <a:xfrm>
            <a:off x="556550" y="3269097"/>
            <a:ext cx="4855200" cy="1289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3500" b="1">
                <a:solidFill>
                  <a:srgbClr val="0044B5"/>
                </a:solidFill>
                <a:latin typeface="Antonio"/>
                <a:ea typeface="Antonio"/>
                <a:cs typeface="Antonio"/>
                <a:sym typeface="Antonio"/>
              </a:rPr>
              <a:t>34% of workers </a:t>
            </a:r>
            <a:endParaRPr sz="3500" b="1">
              <a:solidFill>
                <a:srgbClr val="0044B5"/>
              </a:solidFill>
              <a:latin typeface="Antonio"/>
              <a:ea typeface="Antonio"/>
              <a:cs typeface="Antonio"/>
              <a:sym typeface="Antonio"/>
            </a:endParaRPr>
          </a:p>
          <a:p>
            <a:pPr algn="ctr"/>
            <a:r>
              <a:rPr lang="en" sz="2200" dirty="0">
                <a:solidFill>
                  <a:schemeClr val="dk1"/>
                </a:solidFill>
                <a:latin typeface="Palanquin"/>
                <a:ea typeface="Palanquin"/>
                <a:cs typeface="Palanquin"/>
                <a:sym typeface="Palanquin"/>
              </a:rPr>
              <a:t>in OR, WA, &amp; ID’s 20 most common jobs couldn’t make ends meet</a:t>
            </a:r>
            <a:endParaRPr sz="2200" dirty="0">
              <a:solidFill>
                <a:schemeClr val="dk1"/>
              </a:solidFill>
              <a:latin typeface="Palanquin"/>
              <a:ea typeface="Palanquin"/>
              <a:cs typeface="Palanquin"/>
              <a:sym typeface="Palanquin"/>
            </a:endParaRPr>
          </a:p>
        </p:txBody>
      </p:sp>
      <p:sp>
        <p:nvSpPr>
          <p:cNvPr id="170" name="Google Shape;170;p23"/>
          <p:cNvSpPr txBox="1"/>
          <p:nvPr/>
        </p:nvSpPr>
        <p:spPr>
          <a:xfrm>
            <a:off x="738350" y="1795606"/>
            <a:ext cx="4491600" cy="131334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3500" b="1">
                <a:solidFill>
                  <a:srgbClr val="0044B5"/>
                </a:solidFill>
                <a:latin typeface="Antonio"/>
                <a:ea typeface="Antonio"/>
                <a:cs typeface="Antonio"/>
                <a:sym typeface="Antonio"/>
              </a:rPr>
              <a:t>Only 20.5% </a:t>
            </a:r>
            <a:endParaRPr sz="3500" b="1">
              <a:solidFill>
                <a:srgbClr val="0044B5"/>
              </a:solidFill>
              <a:latin typeface="Antonio"/>
              <a:ea typeface="Antonio"/>
              <a:cs typeface="Antonio"/>
              <a:sym typeface="Antonio"/>
            </a:endParaRPr>
          </a:p>
          <a:p>
            <a:pPr algn="ctr"/>
            <a:r>
              <a:rPr lang="en" sz="2200">
                <a:solidFill>
                  <a:schemeClr val="dk1"/>
                </a:solidFill>
                <a:latin typeface="Palanquin"/>
                <a:ea typeface="Palanquin"/>
                <a:cs typeface="Palanquin"/>
                <a:sym typeface="Palanquin"/>
              </a:rPr>
              <a:t>of working-age pe</a:t>
            </a:r>
            <a:r>
              <a:rPr lang="en" sz="2200" err="1">
                <a:solidFill>
                  <a:schemeClr val="dk1"/>
                </a:solidFill>
                <a:latin typeface="Palanquin"/>
                <a:ea typeface="Palanquin"/>
                <a:cs typeface="Palanquin"/>
                <a:sym typeface="Palanquin"/>
              </a:rPr>
              <a:t>ople </a:t>
            </a:r>
            <a:r>
              <a:rPr lang="en" sz="2200">
                <a:solidFill>
                  <a:schemeClr val="dk1"/>
                </a:solidFill>
                <a:latin typeface="Palanquin"/>
                <a:ea typeface="Palanquin"/>
                <a:cs typeface="Palanquin"/>
                <a:sym typeface="Palanquin"/>
              </a:rPr>
              <a:t>in OR, WA &amp; ID had a full-time salaried job</a:t>
            </a:r>
            <a:endParaRPr sz="2200">
              <a:solidFill>
                <a:schemeClr val="dk1"/>
              </a:solidFill>
              <a:latin typeface="Palanquin"/>
              <a:ea typeface="Palanquin"/>
              <a:cs typeface="Palanquin"/>
              <a:sym typeface="Palanqui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44B5"/>
        </a:solidFill>
        <a:effectLst/>
      </p:bgPr>
    </p:bg>
    <p:spTree>
      <p:nvGrpSpPr>
        <p:cNvPr id="1" name="Shape 174"/>
        <p:cNvGrpSpPr/>
        <p:nvPr/>
      </p:nvGrpSpPr>
      <p:grpSpPr>
        <a:xfrm>
          <a:off x="0" y="0"/>
          <a:ext cx="0" cy="0"/>
          <a:chOff x="0" y="0"/>
          <a:chExt cx="0" cy="0"/>
        </a:xfrm>
      </p:grpSpPr>
      <p:sp>
        <p:nvSpPr>
          <p:cNvPr id="175" name="Google Shape;175;p24"/>
          <p:cNvSpPr/>
          <p:nvPr/>
        </p:nvSpPr>
        <p:spPr>
          <a:xfrm>
            <a:off x="1876619" y="595281"/>
            <a:ext cx="5565900" cy="785100"/>
          </a:xfrm>
          <a:prstGeom prst="rect">
            <a:avLst/>
          </a:prstGeom>
          <a:noFill/>
          <a:ln>
            <a:noFill/>
          </a:ln>
        </p:spPr>
        <p:txBody>
          <a:bodyPr spcFirstLastPara="1" wrap="square" lIns="68575" tIns="34275" rIns="68575" bIns="34275" anchor="b" anchorCtr="0">
            <a:noAutofit/>
          </a:bodyPr>
          <a:lstStyle/>
          <a:p>
            <a:pPr marL="0" marR="0" lvl="0" indent="0" algn="ctr" rtl="0">
              <a:lnSpc>
                <a:spcPct val="100000"/>
              </a:lnSpc>
              <a:spcBef>
                <a:spcPts val="0"/>
              </a:spcBef>
              <a:spcAft>
                <a:spcPts val="0"/>
              </a:spcAft>
              <a:buClr>
                <a:schemeClr val="lt1"/>
              </a:buClr>
              <a:buSzPts val="4100"/>
              <a:buFont typeface="Antonio"/>
              <a:buNone/>
            </a:pPr>
            <a:r>
              <a:rPr lang="en" sz="3700" b="1">
                <a:solidFill>
                  <a:srgbClr val="FFBA09"/>
                </a:solidFill>
                <a:latin typeface="Antonio"/>
                <a:ea typeface="Antonio"/>
                <a:cs typeface="Antonio"/>
                <a:sym typeface="Antonio"/>
              </a:rPr>
              <a:t>Financial Hardship</a:t>
            </a:r>
            <a:r>
              <a:rPr lang="en" sz="3700" b="1">
                <a:solidFill>
                  <a:schemeClr val="lt1"/>
                </a:solidFill>
                <a:latin typeface="Antonio"/>
                <a:ea typeface="Antonio"/>
                <a:cs typeface="Antonio"/>
                <a:sym typeface="Antonio"/>
              </a:rPr>
              <a:t> </a:t>
            </a:r>
            <a:r>
              <a:rPr lang="en" sz="3700" b="1" u="sng">
                <a:solidFill>
                  <a:schemeClr val="lt1"/>
                </a:solidFill>
                <a:latin typeface="Antonio"/>
                <a:ea typeface="Antonio"/>
                <a:cs typeface="Antonio"/>
                <a:sym typeface="Antonio"/>
              </a:rPr>
              <a:t>Over Time</a:t>
            </a:r>
            <a:endParaRPr sz="700" u="sng">
              <a:solidFill>
                <a:schemeClr val="lt1"/>
              </a:solidFill>
            </a:endParaRPr>
          </a:p>
        </p:txBody>
      </p:sp>
      <p:pic>
        <p:nvPicPr>
          <p:cNvPr id="176" name="Google Shape;176;p24" descr="A white text on a black background&#10;&#10;AI-generated content may be incorrect."/>
          <p:cNvPicPr preferRelativeResize="0"/>
          <p:nvPr/>
        </p:nvPicPr>
        <p:blipFill rotWithShape="1">
          <a:blip r:embed="rId3">
            <a:alphaModFix/>
          </a:blip>
          <a:srcRect/>
          <a:stretch/>
        </p:blipFill>
        <p:spPr>
          <a:xfrm>
            <a:off x="6591738" y="109890"/>
            <a:ext cx="1103393" cy="485649"/>
          </a:xfrm>
          <a:prstGeom prst="rect">
            <a:avLst/>
          </a:prstGeom>
          <a:noFill/>
          <a:ln>
            <a:noFill/>
          </a:ln>
        </p:spPr>
      </p:pic>
      <p:pic>
        <p:nvPicPr>
          <p:cNvPr id="177" name="Google Shape;177;p24" title="UnitedWays_PacificNorthwest_logo_2lines_WHITE.png"/>
          <p:cNvPicPr preferRelativeResize="0"/>
          <p:nvPr/>
        </p:nvPicPr>
        <p:blipFill>
          <a:blip r:embed="rId4">
            <a:alphaModFix/>
          </a:blip>
          <a:stretch>
            <a:fillRect/>
          </a:stretch>
        </p:blipFill>
        <p:spPr>
          <a:xfrm>
            <a:off x="7882851" y="196246"/>
            <a:ext cx="1043925" cy="317527"/>
          </a:xfrm>
          <a:prstGeom prst="rect">
            <a:avLst/>
          </a:prstGeom>
          <a:noFill/>
          <a:ln>
            <a:noFill/>
          </a:ln>
        </p:spPr>
      </p:pic>
      <p:pic>
        <p:nvPicPr>
          <p:cNvPr id="178" name="Google Shape;178;p24" title="or-household-by-income.jpg"/>
          <p:cNvPicPr preferRelativeResize="0"/>
          <p:nvPr/>
        </p:nvPicPr>
        <p:blipFill rotWithShape="1">
          <a:blip r:embed="rId5">
            <a:alphaModFix/>
          </a:blip>
          <a:srcRect l="1649" r="1900" b="16590"/>
          <a:stretch/>
        </p:blipFill>
        <p:spPr>
          <a:xfrm>
            <a:off x="139630" y="2295717"/>
            <a:ext cx="2748978" cy="1737119"/>
          </a:xfrm>
          <a:prstGeom prst="rect">
            <a:avLst/>
          </a:prstGeom>
          <a:noFill/>
          <a:ln>
            <a:noFill/>
          </a:ln>
        </p:spPr>
      </p:pic>
      <p:pic>
        <p:nvPicPr>
          <p:cNvPr id="179" name="Google Shape;179;p24" title="wa-household-by-income.jpg"/>
          <p:cNvPicPr preferRelativeResize="0"/>
          <p:nvPr/>
        </p:nvPicPr>
        <p:blipFill rotWithShape="1">
          <a:blip r:embed="rId6">
            <a:alphaModFix/>
          </a:blip>
          <a:srcRect l="1464" r="1561" b="16950"/>
          <a:stretch/>
        </p:blipFill>
        <p:spPr>
          <a:xfrm>
            <a:off x="3118136" y="2295716"/>
            <a:ext cx="2752195" cy="1741730"/>
          </a:xfrm>
          <a:prstGeom prst="rect">
            <a:avLst/>
          </a:prstGeom>
          <a:noFill/>
          <a:ln>
            <a:noFill/>
          </a:ln>
        </p:spPr>
      </p:pic>
      <p:sp>
        <p:nvSpPr>
          <p:cNvPr id="180" name="Google Shape;180;p24"/>
          <p:cNvSpPr txBox="1"/>
          <p:nvPr/>
        </p:nvSpPr>
        <p:spPr>
          <a:xfrm>
            <a:off x="852298" y="1507984"/>
            <a:ext cx="945690" cy="488156"/>
          </a:xfrm>
          <a:prstGeom prst="rect">
            <a:avLst/>
          </a:prstGeom>
          <a:solidFill>
            <a:srgbClr val="FFBA0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chemeClr val="dk1"/>
                </a:solidFill>
                <a:latin typeface="Antonio"/>
                <a:ea typeface="Antonio"/>
                <a:cs typeface="Antonio"/>
                <a:sym typeface="Antonio"/>
              </a:rPr>
              <a:t>Oregon</a:t>
            </a:r>
            <a:endParaRPr sz="2100" b="1">
              <a:solidFill>
                <a:schemeClr val="dk1"/>
              </a:solidFill>
              <a:latin typeface="Antonio"/>
              <a:ea typeface="Antonio"/>
              <a:cs typeface="Antonio"/>
              <a:sym typeface="Antonio"/>
            </a:endParaRPr>
          </a:p>
        </p:txBody>
      </p:sp>
      <p:sp>
        <p:nvSpPr>
          <p:cNvPr id="181" name="Google Shape;181;p24"/>
          <p:cNvSpPr txBox="1"/>
          <p:nvPr/>
        </p:nvSpPr>
        <p:spPr>
          <a:xfrm>
            <a:off x="3765087" y="1494158"/>
            <a:ext cx="1458300" cy="511200"/>
          </a:xfrm>
          <a:prstGeom prst="rect">
            <a:avLst/>
          </a:prstGeom>
          <a:solidFill>
            <a:srgbClr val="FFBA0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chemeClr val="dk1"/>
                </a:solidFill>
                <a:latin typeface="Antonio"/>
                <a:ea typeface="Antonio"/>
                <a:cs typeface="Antonio"/>
                <a:sym typeface="Antonio"/>
              </a:rPr>
              <a:t>Washington</a:t>
            </a:r>
            <a:endParaRPr sz="2100" b="1">
              <a:solidFill>
                <a:schemeClr val="dk1"/>
              </a:solidFill>
              <a:latin typeface="Antonio"/>
              <a:ea typeface="Antonio"/>
              <a:cs typeface="Antonio"/>
              <a:sym typeface="Antonio"/>
            </a:endParaRPr>
          </a:p>
        </p:txBody>
      </p:sp>
      <p:pic>
        <p:nvPicPr>
          <p:cNvPr id="2" name="Picture 1" descr="A graph of a number of people with numbers&#10;&#10;AI-generated content may be incorrect.">
            <a:extLst>
              <a:ext uri="{FF2B5EF4-FFF2-40B4-BE49-F238E27FC236}">
                <a16:creationId xmlns:a16="http://schemas.microsoft.com/office/drawing/2014/main" id="{945204D8-09DC-E458-479E-A0F8BCCC0C99}"/>
              </a:ext>
            </a:extLst>
          </p:cNvPr>
          <p:cNvPicPr>
            <a:picLocks noChangeAspect="1"/>
          </p:cNvPicPr>
          <p:nvPr/>
        </p:nvPicPr>
        <p:blipFill>
          <a:blip r:embed="rId7"/>
          <a:stretch>
            <a:fillRect/>
          </a:stretch>
        </p:blipFill>
        <p:spPr>
          <a:xfrm>
            <a:off x="6073077" y="2295217"/>
            <a:ext cx="2989381" cy="1732937"/>
          </a:xfrm>
          <a:prstGeom prst="rect">
            <a:avLst/>
          </a:prstGeom>
        </p:spPr>
      </p:pic>
      <p:sp>
        <p:nvSpPr>
          <p:cNvPr id="3" name="Google Shape;181;p24">
            <a:extLst>
              <a:ext uri="{FF2B5EF4-FFF2-40B4-BE49-F238E27FC236}">
                <a16:creationId xmlns:a16="http://schemas.microsoft.com/office/drawing/2014/main" id="{E06A079C-B262-0A92-6DA4-77A2D74A37E0}"/>
              </a:ext>
            </a:extLst>
          </p:cNvPr>
          <p:cNvSpPr txBox="1"/>
          <p:nvPr/>
        </p:nvSpPr>
        <p:spPr>
          <a:xfrm>
            <a:off x="7115735" y="1494157"/>
            <a:ext cx="900627" cy="511200"/>
          </a:xfrm>
          <a:prstGeom prst="rect">
            <a:avLst/>
          </a:prstGeom>
          <a:solidFill>
            <a:srgbClr val="FFBA0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chemeClr val="dk1"/>
                </a:solidFill>
                <a:latin typeface="Antonio"/>
                <a:ea typeface="Antonio"/>
                <a:cs typeface="Antonio"/>
                <a:sym typeface="Antonio"/>
              </a:rPr>
              <a:t>Idaho</a:t>
            </a:r>
            <a:endParaRPr sz="2100" b="1">
              <a:solidFill>
                <a:schemeClr val="dk1"/>
              </a:solidFill>
              <a:latin typeface="Antonio"/>
              <a:ea typeface="Antonio"/>
              <a:cs typeface="Antonio"/>
              <a:sym typeface="Antoni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5" descr="A blue and black background&#10;&#10;AI-generated content may be incorrect."/>
          <p:cNvPicPr preferRelativeResize="0"/>
          <p:nvPr/>
        </p:nvPicPr>
        <p:blipFill rotWithShape="1">
          <a:blip r:embed="rId3">
            <a:alphaModFix/>
          </a:blip>
          <a:srcRect/>
          <a:stretch/>
        </p:blipFill>
        <p:spPr>
          <a:xfrm>
            <a:off x="25" y="0"/>
            <a:ext cx="9143976" cy="5143500"/>
          </a:xfrm>
          <a:prstGeom prst="rect">
            <a:avLst/>
          </a:prstGeom>
          <a:noFill/>
          <a:ln>
            <a:noFill/>
          </a:ln>
        </p:spPr>
      </p:pic>
      <p:pic>
        <p:nvPicPr>
          <p:cNvPr id="187" name="Google Shape;187;p25" descr="A white text on a black background&#10;&#10;AI-generated content may be incorrect."/>
          <p:cNvPicPr preferRelativeResize="0"/>
          <p:nvPr/>
        </p:nvPicPr>
        <p:blipFill rotWithShape="1">
          <a:blip r:embed="rId4">
            <a:alphaModFix/>
          </a:blip>
          <a:srcRect/>
          <a:stretch/>
        </p:blipFill>
        <p:spPr>
          <a:xfrm>
            <a:off x="7369423" y="891328"/>
            <a:ext cx="1458276" cy="785225"/>
          </a:xfrm>
          <a:prstGeom prst="rect">
            <a:avLst/>
          </a:prstGeom>
          <a:noFill/>
          <a:ln>
            <a:noFill/>
          </a:ln>
        </p:spPr>
      </p:pic>
      <p:pic>
        <p:nvPicPr>
          <p:cNvPr id="188" name="Google Shape;188;p25" title="UnitedWays_PacificNorthwest_logo_2lines_WHITE.png"/>
          <p:cNvPicPr preferRelativeResize="0"/>
          <p:nvPr/>
        </p:nvPicPr>
        <p:blipFill>
          <a:blip r:embed="rId5">
            <a:alphaModFix/>
          </a:blip>
          <a:stretch>
            <a:fillRect/>
          </a:stretch>
        </p:blipFill>
        <p:spPr>
          <a:xfrm>
            <a:off x="7122388" y="251552"/>
            <a:ext cx="1707602" cy="511099"/>
          </a:xfrm>
          <a:prstGeom prst="rect">
            <a:avLst/>
          </a:prstGeom>
          <a:noFill/>
          <a:ln>
            <a:noFill/>
          </a:ln>
        </p:spPr>
      </p:pic>
      <p:sp>
        <p:nvSpPr>
          <p:cNvPr id="189" name="Google Shape;189;p25"/>
          <p:cNvSpPr txBox="1"/>
          <p:nvPr/>
        </p:nvSpPr>
        <p:spPr>
          <a:xfrm>
            <a:off x="1015497" y="899725"/>
            <a:ext cx="4169700" cy="3592200"/>
          </a:xfrm>
          <a:prstGeom prst="rect">
            <a:avLst/>
          </a:prstGeom>
          <a:noFill/>
          <a:ln>
            <a:noFill/>
          </a:ln>
        </p:spPr>
        <p:txBody>
          <a:bodyPr spcFirstLastPara="1" wrap="square" lIns="67725" tIns="33850" rIns="67725" bIns="33850" anchor="b" anchorCtr="0">
            <a:noAutofit/>
          </a:bodyPr>
          <a:lstStyle/>
          <a:p>
            <a:pPr marL="0" lvl="0" indent="0" algn="l" rtl="0">
              <a:lnSpc>
                <a:spcPct val="90000"/>
              </a:lnSpc>
              <a:spcBef>
                <a:spcPts val="0"/>
              </a:spcBef>
              <a:spcAft>
                <a:spcPts val="0"/>
              </a:spcAft>
              <a:buNone/>
            </a:pPr>
            <a:r>
              <a:rPr lang="en" sz="3556">
                <a:solidFill>
                  <a:srgbClr val="FFFFFF"/>
                </a:solidFill>
                <a:latin typeface="Palanquin"/>
                <a:ea typeface="Palanquin"/>
                <a:cs typeface="Palanquin"/>
                <a:sym typeface="Palanquin"/>
              </a:rPr>
              <a:t>It definitely has been difficult. I have a lot of debt, you know, medical bills that we need to pay, </a:t>
            </a:r>
            <a:r>
              <a:rPr lang="en" sz="3556" b="1">
                <a:solidFill>
                  <a:srgbClr val="FFFFFF"/>
                </a:solidFill>
                <a:latin typeface="Palanquin"/>
                <a:ea typeface="Palanquin"/>
                <a:cs typeface="Palanquin"/>
                <a:sym typeface="Palanquin"/>
              </a:rPr>
              <a:t>so definitely every little bit helps.</a:t>
            </a:r>
            <a:endParaRPr sz="4445">
              <a:solidFill>
                <a:srgbClr val="000000"/>
              </a:solidFill>
              <a:latin typeface="Play"/>
              <a:ea typeface="Play"/>
              <a:cs typeface="Play"/>
              <a:sym typeface="Play"/>
            </a:endParaRPr>
          </a:p>
        </p:txBody>
      </p:sp>
      <p:sp>
        <p:nvSpPr>
          <p:cNvPr id="190" name="Google Shape;190;p25"/>
          <p:cNvSpPr txBox="1"/>
          <p:nvPr/>
        </p:nvSpPr>
        <p:spPr>
          <a:xfrm>
            <a:off x="676725" y="899725"/>
            <a:ext cx="894300" cy="821100"/>
          </a:xfrm>
          <a:prstGeom prst="rect">
            <a:avLst/>
          </a:prstGeom>
          <a:noFill/>
          <a:ln>
            <a:noFill/>
          </a:ln>
        </p:spPr>
        <p:txBody>
          <a:bodyPr spcFirstLastPara="1" wrap="square" lIns="67725" tIns="33850" rIns="67725" bIns="33850" anchor="t" anchorCtr="0">
            <a:spAutoFit/>
          </a:bodyPr>
          <a:lstStyle/>
          <a:p>
            <a:pPr marL="0" marR="0" lvl="0" indent="0" algn="l" rtl="0">
              <a:spcBef>
                <a:spcPts val="0"/>
              </a:spcBef>
              <a:spcAft>
                <a:spcPts val="0"/>
              </a:spcAft>
              <a:buNone/>
            </a:pPr>
            <a:r>
              <a:rPr lang="en" sz="4890">
                <a:solidFill>
                  <a:srgbClr val="FAD42F"/>
                </a:solidFill>
                <a:latin typeface="Antonio Light"/>
                <a:ea typeface="Antonio Light"/>
                <a:cs typeface="Antonio Light"/>
                <a:sym typeface="Antonio Light"/>
              </a:rPr>
              <a:t>“</a:t>
            </a:r>
            <a:endParaRPr sz="1037"/>
          </a:p>
        </p:txBody>
      </p:sp>
      <p:sp>
        <p:nvSpPr>
          <p:cNvPr id="191" name="Google Shape;191;p25"/>
          <p:cNvSpPr txBox="1"/>
          <p:nvPr/>
        </p:nvSpPr>
        <p:spPr>
          <a:xfrm rot="10800000">
            <a:off x="3441168" y="3501388"/>
            <a:ext cx="894300" cy="821100"/>
          </a:xfrm>
          <a:prstGeom prst="rect">
            <a:avLst/>
          </a:prstGeom>
          <a:noFill/>
          <a:ln>
            <a:noFill/>
          </a:ln>
        </p:spPr>
        <p:txBody>
          <a:bodyPr spcFirstLastPara="1" wrap="square" lIns="67725" tIns="33850" rIns="67725" bIns="33850" anchor="t" anchorCtr="0">
            <a:spAutoFit/>
          </a:bodyPr>
          <a:lstStyle/>
          <a:p>
            <a:pPr marL="0" marR="0" lvl="0" indent="0" algn="l" rtl="0">
              <a:spcBef>
                <a:spcPts val="0"/>
              </a:spcBef>
              <a:spcAft>
                <a:spcPts val="0"/>
              </a:spcAft>
              <a:buNone/>
            </a:pPr>
            <a:r>
              <a:rPr lang="en" sz="4890">
                <a:solidFill>
                  <a:srgbClr val="FAD42F"/>
                </a:solidFill>
                <a:latin typeface="Antonio Light"/>
                <a:ea typeface="Antonio Light"/>
                <a:cs typeface="Antonio Light"/>
                <a:sym typeface="Antonio Light"/>
              </a:rPr>
              <a:t>“</a:t>
            </a:r>
            <a:endParaRPr sz="1037"/>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1B4BEF9E-8387-7EEE-C82B-6075BE11B080}"/>
            </a:ext>
          </a:extLst>
        </p:cNvPr>
        <p:cNvGrpSpPr/>
        <p:nvPr/>
      </p:nvGrpSpPr>
      <p:grpSpPr>
        <a:xfrm>
          <a:off x="0" y="0"/>
          <a:ext cx="0" cy="0"/>
          <a:chOff x="0" y="0"/>
          <a:chExt cx="0" cy="0"/>
        </a:xfrm>
      </p:grpSpPr>
      <p:pic>
        <p:nvPicPr>
          <p:cNvPr id="90" name="Google Shape;90;p16">
            <a:extLst>
              <a:ext uri="{FF2B5EF4-FFF2-40B4-BE49-F238E27FC236}">
                <a16:creationId xmlns:a16="http://schemas.microsoft.com/office/drawing/2014/main" id="{3123C6E7-7CE0-1600-C4CA-040A2E34BC7E}"/>
              </a:ext>
            </a:extLst>
          </p:cNvPr>
          <p:cNvPicPr preferRelativeResize="0"/>
          <p:nvPr/>
        </p:nvPicPr>
        <p:blipFill>
          <a:blip r:embed="rId3">
            <a:alphaModFix/>
          </a:blip>
          <a:stretch>
            <a:fillRect/>
          </a:stretch>
        </p:blipFill>
        <p:spPr>
          <a:xfrm>
            <a:off x="5370200" y="3105275"/>
            <a:ext cx="3773802" cy="2038225"/>
          </a:xfrm>
          <a:prstGeom prst="rect">
            <a:avLst/>
          </a:prstGeom>
          <a:noFill/>
          <a:ln>
            <a:noFill/>
          </a:ln>
        </p:spPr>
      </p:pic>
      <p:pic>
        <p:nvPicPr>
          <p:cNvPr id="91" name="Google Shape;91;p16" title="UnitedWays_PacificNorthwest_logo_2lines_RGB.png">
            <a:extLst>
              <a:ext uri="{FF2B5EF4-FFF2-40B4-BE49-F238E27FC236}">
                <a16:creationId xmlns:a16="http://schemas.microsoft.com/office/drawing/2014/main" id="{51D3004D-784D-09C9-1E76-E422976041D3}"/>
              </a:ext>
            </a:extLst>
          </p:cNvPr>
          <p:cNvPicPr preferRelativeResize="0"/>
          <p:nvPr/>
        </p:nvPicPr>
        <p:blipFill>
          <a:blip r:embed="rId4">
            <a:alphaModFix/>
          </a:blip>
          <a:stretch>
            <a:fillRect/>
          </a:stretch>
        </p:blipFill>
        <p:spPr>
          <a:xfrm>
            <a:off x="7390700" y="195624"/>
            <a:ext cx="1623424" cy="485925"/>
          </a:xfrm>
          <a:prstGeom prst="rect">
            <a:avLst/>
          </a:prstGeom>
          <a:noFill/>
          <a:ln>
            <a:noFill/>
          </a:ln>
        </p:spPr>
      </p:pic>
      <p:pic>
        <p:nvPicPr>
          <p:cNvPr id="92" name="Google Shape;92;p16" title="United-for-ALICE updated logo.png">
            <a:extLst>
              <a:ext uri="{FF2B5EF4-FFF2-40B4-BE49-F238E27FC236}">
                <a16:creationId xmlns:a16="http://schemas.microsoft.com/office/drawing/2014/main" id="{AF2CF54D-7322-0F43-36F3-D0372121EB9E}"/>
              </a:ext>
            </a:extLst>
          </p:cNvPr>
          <p:cNvPicPr preferRelativeResize="0"/>
          <p:nvPr/>
        </p:nvPicPr>
        <p:blipFill>
          <a:blip r:embed="rId5">
            <a:alphaModFix/>
          </a:blip>
          <a:stretch>
            <a:fillRect/>
          </a:stretch>
        </p:blipFill>
        <p:spPr>
          <a:xfrm>
            <a:off x="5970986" y="152218"/>
            <a:ext cx="1154789" cy="572700"/>
          </a:xfrm>
          <a:prstGeom prst="rect">
            <a:avLst/>
          </a:prstGeom>
          <a:noFill/>
          <a:ln>
            <a:noFill/>
          </a:ln>
        </p:spPr>
      </p:pic>
      <p:sp>
        <p:nvSpPr>
          <p:cNvPr id="93" name="Google Shape;93;p16">
            <a:extLst>
              <a:ext uri="{FF2B5EF4-FFF2-40B4-BE49-F238E27FC236}">
                <a16:creationId xmlns:a16="http://schemas.microsoft.com/office/drawing/2014/main" id="{CABFAAAE-F93D-1425-FD3D-38C68A3685FD}"/>
              </a:ext>
            </a:extLst>
          </p:cNvPr>
          <p:cNvSpPr/>
          <p:nvPr/>
        </p:nvSpPr>
        <p:spPr>
          <a:xfrm>
            <a:off x="3702050" y="1463075"/>
            <a:ext cx="4961700" cy="1642200"/>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chemeClr val="lt1"/>
              </a:buClr>
              <a:buSzPts val="4100"/>
              <a:buFont typeface="Antonio"/>
              <a:buNone/>
            </a:pPr>
            <a:endParaRPr dirty="0"/>
          </a:p>
          <a:p>
            <a:pPr marL="0" marR="0" lvl="0" indent="0" algn="l" rtl="0">
              <a:lnSpc>
                <a:spcPct val="100000"/>
              </a:lnSpc>
              <a:spcBef>
                <a:spcPts val="0"/>
              </a:spcBef>
              <a:spcAft>
                <a:spcPts val="0"/>
              </a:spcAft>
              <a:buClr>
                <a:schemeClr val="lt1"/>
              </a:buClr>
              <a:buSzPts val="4100"/>
              <a:buFont typeface="Antonio"/>
              <a:buNone/>
            </a:pPr>
            <a:r>
              <a:rPr lang="en" sz="5000" b="1" dirty="0">
                <a:solidFill>
                  <a:srgbClr val="0044B5"/>
                </a:solidFill>
                <a:latin typeface="Antonio"/>
                <a:ea typeface="Antonio"/>
                <a:cs typeface="Antonio"/>
                <a:sym typeface="Antonio"/>
              </a:rPr>
              <a:t>United for ALICE </a:t>
            </a:r>
            <a:r>
              <a:rPr lang="en" sz="5000" b="1" dirty="0">
                <a:solidFill>
                  <a:srgbClr val="FFBA09"/>
                </a:solidFill>
                <a:latin typeface="Antonio"/>
                <a:ea typeface="Antonio"/>
                <a:cs typeface="Antonio"/>
                <a:sym typeface="Antonio"/>
              </a:rPr>
              <a:t>Website Tour</a:t>
            </a:r>
            <a:endParaRPr sz="2000" dirty="0">
              <a:solidFill>
                <a:srgbClr val="FFBA09"/>
              </a:solidFill>
            </a:endParaRPr>
          </a:p>
        </p:txBody>
      </p:sp>
      <p:pic>
        <p:nvPicPr>
          <p:cNvPr id="94" name="Google Shape;94;p16" title="GettyImages-1348971051.jpg">
            <a:extLst>
              <a:ext uri="{FF2B5EF4-FFF2-40B4-BE49-F238E27FC236}">
                <a16:creationId xmlns:a16="http://schemas.microsoft.com/office/drawing/2014/main" id="{4C23AB1A-2B1B-86DD-0458-B294E197058E}"/>
              </a:ext>
            </a:extLst>
          </p:cNvPr>
          <p:cNvPicPr preferRelativeResize="0"/>
          <p:nvPr/>
        </p:nvPicPr>
        <p:blipFill rotWithShape="1">
          <a:blip r:embed="rId6">
            <a:alphaModFix/>
          </a:blip>
          <a:srcRect l="28550" r="26916"/>
          <a:stretch/>
        </p:blipFill>
        <p:spPr>
          <a:xfrm>
            <a:off x="0" y="0"/>
            <a:ext cx="3436800" cy="5143501"/>
          </a:xfrm>
          <a:prstGeom prst="rect">
            <a:avLst/>
          </a:prstGeom>
          <a:noFill/>
          <a:ln>
            <a:noFill/>
          </a:ln>
        </p:spPr>
      </p:pic>
      <p:sp>
        <p:nvSpPr>
          <p:cNvPr id="2" name="Google Shape;209;p27">
            <a:extLst>
              <a:ext uri="{FF2B5EF4-FFF2-40B4-BE49-F238E27FC236}">
                <a16:creationId xmlns:a16="http://schemas.microsoft.com/office/drawing/2014/main" id="{9AFB1ACE-8FE5-FC9B-6903-9FBC677673C4}"/>
              </a:ext>
            </a:extLst>
          </p:cNvPr>
          <p:cNvSpPr txBox="1"/>
          <p:nvPr/>
        </p:nvSpPr>
        <p:spPr>
          <a:xfrm>
            <a:off x="3634317" y="3333767"/>
            <a:ext cx="3327592" cy="553034"/>
          </a:xfrm>
          <a:prstGeom prst="rect">
            <a:avLst/>
          </a:prstGeom>
          <a:noFill/>
          <a:ln>
            <a:noFill/>
          </a:ln>
        </p:spPr>
        <p:txBody>
          <a:bodyPr spcFirstLastPara="1" wrap="square" lIns="91425" tIns="91425" rIns="91425" bIns="91425" anchor="t" anchorCtr="0">
            <a:noAutofit/>
          </a:bodyPr>
          <a:lstStyle/>
          <a:p>
            <a:pPr marL="82550" lvl="0" rtl="0">
              <a:spcBef>
                <a:spcPts val="0"/>
              </a:spcBef>
              <a:spcAft>
                <a:spcPts val="0"/>
              </a:spcAft>
              <a:buClr>
                <a:schemeClr val="dk1"/>
              </a:buClr>
              <a:buSzPts val="2300"/>
            </a:pPr>
            <a:r>
              <a:rPr lang="en-US" sz="2300" dirty="0">
                <a:solidFill>
                  <a:schemeClr val="dk1"/>
                </a:solidFill>
                <a:latin typeface="Palanquin"/>
                <a:ea typeface="Palanquin"/>
                <a:cs typeface="Palanquin"/>
                <a:sym typeface="Palanquin"/>
              </a:rPr>
              <a:t>www.unitedforalice.org</a:t>
            </a:r>
            <a:endParaRPr sz="2300" dirty="0">
              <a:solidFill>
                <a:schemeClr val="dk1"/>
              </a:solidFill>
              <a:latin typeface="Palanquin"/>
              <a:ea typeface="Palanquin"/>
              <a:cs typeface="Palanquin"/>
              <a:sym typeface="Palanquin"/>
            </a:endParaRPr>
          </a:p>
        </p:txBody>
      </p:sp>
    </p:spTree>
    <p:extLst>
      <p:ext uri="{BB962C8B-B14F-4D97-AF65-F5344CB8AC3E}">
        <p14:creationId xmlns:p14="http://schemas.microsoft.com/office/powerpoint/2010/main" val="97464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44B5"/>
        </a:solidFill>
        <a:effectLst/>
      </p:bgPr>
    </p:bg>
    <p:spTree>
      <p:nvGrpSpPr>
        <p:cNvPr id="1" name="Shape 195"/>
        <p:cNvGrpSpPr/>
        <p:nvPr/>
      </p:nvGrpSpPr>
      <p:grpSpPr>
        <a:xfrm>
          <a:off x="0" y="0"/>
          <a:ext cx="0" cy="0"/>
          <a:chOff x="0" y="0"/>
          <a:chExt cx="0" cy="0"/>
        </a:xfrm>
      </p:grpSpPr>
      <p:sp>
        <p:nvSpPr>
          <p:cNvPr id="196" name="Google Shape;196;p26"/>
          <p:cNvSpPr/>
          <p:nvPr/>
        </p:nvSpPr>
        <p:spPr>
          <a:xfrm>
            <a:off x="1242600" y="1982425"/>
            <a:ext cx="6658800" cy="19839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lt1"/>
              </a:buClr>
              <a:buSzPts val="6600"/>
              <a:buFont typeface="Antonio Light"/>
              <a:buNone/>
            </a:pPr>
            <a:r>
              <a:rPr lang="en" sz="6000" b="1">
                <a:solidFill>
                  <a:schemeClr val="lt1"/>
                </a:solidFill>
                <a:latin typeface="Antonio"/>
                <a:ea typeface="Antonio"/>
                <a:cs typeface="Antonio"/>
                <a:sym typeface="Antonio"/>
              </a:rPr>
              <a:t>UNITED IS THE WAY TO </a:t>
            </a:r>
            <a:br>
              <a:rPr lang="en" sz="6000" b="1">
                <a:solidFill>
                  <a:schemeClr val="lt1"/>
                </a:solidFill>
                <a:latin typeface="Antonio"/>
                <a:ea typeface="Antonio"/>
                <a:cs typeface="Antonio"/>
                <a:sym typeface="Antonio"/>
              </a:rPr>
            </a:br>
            <a:r>
              <a:rPr lang="en" sz="6000" b="1">
                <a:solidFill>
                  <a:srgbClr val="FFBA09"/>
                </a:solidFill>
                <a:latin typeface="Antonio"/>
                <a:ea typeface="Antonio"/>
                <a:cs typeface="Antonio"/>
                <a:sym typeface="Antonio"/>
              </a:rPr>
              <a:t>HELP ALICE RISE.</a:t>
            </a:r>
            <a:endParaRPr sz="800" b="1">
              <a:solidFill>
                <a:srgbClr val="FFBA09"/>
              </a:solidFill>
            </a:endParaRPr>
          </a:p>
        </p:txBody>
      </p:sp>
      <p:pic>
        <p:nvPicPr>
          <p:cNvPr id="197" name="Google Shape;197;p26" title="UnitedWays_PacificNorthwest_logo_2lines_WHITE.png"/>
          <p:cNvPicPr preferRelativeResize="0"/>
          <p:nvPr/>
        </p:nvPicPr>
        <p:blipFill>
          <a:blip r:embed="rId3">
            <a:alphaModFix/>
          </a:blip>
          <a:stretch>
            <a:fillRect/>
          </a:stretch>
        </p:blipFill>
        <p:spPr>
          <a:xfrm>
            <a:off x="7149638" y="4427202"/>
            <a:ext cx="1707602" cy="511099"/>
          </a:xfrm>
          <a:prstGeom prst="rect">
            <a:avLst/>
          </a:prstGeom>
          <a:noFill/>
          <a:ln>
            <a:noFill/>
          </a:ln>
        </p:spPr>
      </p:pic>
      <p:sp>
        <p:nvSpPr>
          <p:cNvPr id="198" name="Google Shape;198;p26"/>
          <p:cNvSpPr/>
          <p:nvPr/>
        </p:nvSpPr>
        <p:spPr>
          <a:xfrm>
            <a:off x="0" y="88"/>
            <a:ext cx="9144000" cy="1982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99" name="Google Shape;199;p26" title="GettyImages-814013650.jpg"/>
          <p:cNvPicPr preferRelativeResize="0"/>
          <p:nvPr/>
        </p:nvPicPr>
        <p:blipFill>
          <a:blip r:embed="rId4">
            <a:alphaModFix/>
          </a:blip>
          <a:stretch>
            <a:fillRect/>
          </a:stretch>
        </p:blipFill>
        <p:spPr>
          <a:xfrm>
            <a:off x="0" y="0"/>
            <a:ext cx="2974551" cy="1982550"/>
          </a:xfrm>
          <a:prstGeom prst="rect">
            <a:avLst/>
          </a:prstGeom>
          <a:noFill/>
          <a:ln>
            <a:noFill/>
          </a:ln>
        </p:spPr>
      </p:pic>
      <p:pic>
        <p:nvPicPr>
          <p:cNvPr id="200" name="Google Shape;200;p26" title="GettyImages-1128887915.jpg"/>
          <p:cNvPicPr preferRelativeResize="0"/>
          <p:nvPr/>
        </p:nvPicPr>
        <p:blipFill>
          <a:blip r:embed="rId5">
            <a:alphaModFix/>
          </a:blip>
          <a:stretch>
            <a:fillRect/>
          </a:stretch>
        </p:blipFill>
        <p:spPr>
          <a:xfrm>
            <a:off x="3085825" y="-712"/>
            <a:ext cx="2974551" cy="1983982"/>
          </a:xfrm>
          <a:prstGeom prst="rect">
            <a:avLst/>
          </a:prstGeom>
          <a:noFill/>
          <a:ln>
            <a:noFill/>
          </a:ln>
        </p:spPr>
      </p:pic>
      <p:pic>
        <p:nvPicPr>
          <p:cNvPr id="201" name="Google Shape;201;p26" title="GettyImages-1320059445.jpg"/>
          <p:cNvPicPr preferRelativeResize="0"/>
          <p:nvPr/>
        </p:nvPicPr>
        <p:blipFill>
          <a:blip r:embed="rId6">
            <a:alphaModFix/>
          </a:blip>
          <a:stretch>
            <a:fillRect/>
          </a:stretch>
        </p:blipFill>
        <p:spPr>
          <a:xfrm>
            <a:off x="6171650" y="25"/>
            <a:ext cx="2972114" cy="1982401"/>
          </a:xfrm>
          <a:prstGeom prst="rect">
            <a:avLst/>
          </a:prstGeom>
          <a:noFill/>
          <a:ln>
            <a:noFill/>
          </a:ln>
        </p:spPr>
      </p:pic>
      <p:sp>
        <p:nvSpPr>
          <p:cNvPr id="202" name="Google Shape;202;p26"/>
          <p:cNvSpPr txBox="1"/>
          <p:nvPr/>
        </p:nvSpPr>
        <p:spPr>
          <a:xfrm>
            <a:off x="180300" y="4083898"/>
            <a:ext cx="7047000" cy="854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 sz="2100">
                <a:solidFill>
                  <a:srgbClr val="FFFFFF"/>
                </a:solidFill>
                <a:latin typeface="Palanquin"/>
                <a:ea typeface="Palanquin"/>
                <a:cs typeface="Palanquin"/>
                <a:sym typeface="Palanquin"/>
              </a:rPr>
              <a:t>Visit </a:t>
            </a:r>
            <a:r>
              <a:rPr lang="en" sz="2100" b="1" u="sng">
                <a:solidFill>
                  <a:srgbClr val="FFBA09"/>
                </a:solidFill>
                <a:latin typeface="Palanquin"/>
                <a:ea typeface="Palanquin"/>
                <a:cs typeface="Palanquin"/>
                <a:sym typeface="Palanquin"/>
                <a:hlinkClick r:id="rId7">
                  <a:extLst>
                    <a:ext uri="{A12FA001-AC4F-418D-AE19-62706E023703}">
                      <ahyp:hlinkClr xmlns:ahyp="http://schemas.microsoft.com/office/drawing/2018/hyperlinkcolor" val="tx"/>
                    </a:ext>
                  </a:extLst>
                </a:hlinkClick>
              </a:rPr>
              <a:t>UnitedForALICE.org</a:t>
            </a:r>
            <a:endParaRPr sz="2100" b="1">
              <a:solidFill>
                <a:srgbClr val="FFBA09"/>
              </a:solidFill>
              <a:latin typeface="Palanquin"/>
              <a:ea typeface="Palanquin"/>
              <a:cs typeface="Palanquin"/>
              <a:sym typeface="Palanquin"/>
            </a:endParaRPr>
          </a:p>
          <a:p>
            <a:pPr marL="0" lvl="0" indent="0" algn="l" rtl="0">
              <a:lnSpc>
                <a:spcPct val="90000"/>
              </a:lnSpc>
              <a:spcBef>
                <a:spcPts val="1000"/>
              </a:spcBef>
              <a:spcAft>
                <a:spcPts val="0"/>
              </a:spcAft>
              <a:buNone/>
            </a:pPr>
            <a:r>
              <a:rPr lang="en" sz="2100">
                <a:solidFill>
                  <a:srgbClr val="FFFFFF"/>
                </a:solidFill>
                <a:latin typeface="Palanquin"/>
                <a:ea typeface="Palanquin"/>
                <a:cs typeface="Palanquin"/>
                <a:sym typeface="Palanquin"/>
              </a:rPr>
              <a:t>Help amplify ALICE’s voice: </a:t>
            </a:r>
            <a:r>
              <a:rPr lang="en" sz="2100" b="1" u="sng">
                <a:solidFill>
                  <a:srgbClr val="FFBA09"/>
                </a:solidFill>
                <a:latin typeface="Palanquin"/>
                <a:ea typeface="Palanquin"/>
                <a:cs typeface="Palanquin"/>
                <a:sym typeface="Palanquin"/>
                <a:hlinkClick r:id="rId8">
                  <a:extLst>
                    <a:ext uri="{A12FA001-AC4F-418D-AE19-62706E023703}">
                      <ahyp:hlinkClr xmlns:ahyp="http://schemas.microsoft.com/office/drawing/2018/hyperlinkcolor" val="tx"/>
                    </a:ext>
                  </a:extLst>
                </a:hlinkClick>
              </a:rPr>
              <a:t>ALICEvoices.org</a:t>
            </a:r>
            <a:endParaRPr sz="2100" b="1" u="sng">
              <a:solidFill>
                <a:srgbClr val="FFBA09"/>
              </a:solidFill>
              <a:latin typeface="Palanquin"/>
              <a:ea typeface="Palanquin"/>
              <a:cs typeface="Palanquin"/>
              <a:sym typeface="Palanqui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txBox="1"/>
          <p:nvPr/>
        </p:nvSpPr>
        <p:spPr>
          <a:xfrm>
            <a:off x="530700" y="1348600"/>
            <a:ext cx="8082600" cy="7542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3700" b="1">
                <a:solidFill>
                  <a:srgbClr val="0044B5"/>
                </a:solidFill>
                <a:latin typeface="Antonio"/>
                <a:ea typeface="Antonio"/>
                <a:cs typeface="Antonio"/>
                <a:sym typeface="Antonio"/>
              </a:rPr>
              <a:t>Breakout Discussion:</a:t>
            </a:r>
            <a:endParaRPr sz="2500" b="1">
              <a:solidFill>
                <a:srgbClr val="0044B5"/>
              </a:solidFill>
              <a:latin typeface="Antonio"/>
              <a:ea typeface="Antonio"/>
              <a:cs typeface="Antonio"/>
              <a:sym typeface="Antonio"/>
            </a:endParaRPr>
          </a:p>
        </p:txBody>
      </p:sp>
      <p:pic>
        <p:nvPicPr>
          <p:cNvPr id="208" name="Google Shape;208;p27"/>
          <p:cNvPicPr preferRelativeResize="0"/>
          <p:nvPr/>
        </p:nvPicPr>
        <p:blipFill>
          <a:blip r:embed="rId3">
            <a:alphaModFix/>
          </a:blip>
          <a:stretch>
            <a:fillRect/>
          </a:stretch>
        </p:blipFill>
        <p:spPr>
          <a:xfrm>
            <a:off x="5370200" y="3105275"/>
            <a:ext cx="3773802" cy="2038225"/>
          </a:xfrm>
          <a:prstGeom prst="rect">
            <a:avLst/>
          </a:prstGeom>
          <a:noFill/>
          <a:ln>
            <a:noFill/>
          </a:ln>
        </p:spPr>
      </p:pic>
      <p:sp>
        <p:nvSpPr>
          <p:cNvPr id="209" name="Google Shape;209;p27"/>
          <p:cNvSpPr txBox="1"/>
          <p:nvPr/>
        </p:nvSpPr>
        <p:spPr>
          <a:xfrm>
            <a:off x="773400" y="2102800"/>
            <a:ext cx="7839900" cy="2265900"/>
          </a:xfrm>
          <a:prstGeom prst="rect">
            <a:avLst/>
          </a:prstGeom>
          <a:noFill/>
          <a:ln>
            <a:noFill/>
          </a:ln>
        </p:spPr>
        <p:txBody>
          <a:bodyPr spcFirstLastPara="1" wrap="square" lIns="91425" tIns="91425" rIns="91425" bIns="91425" anchor="t" anchorCtr="0">
            <a:noAutofit/>
          </a:bodyPr>
          <a:lstStyle/>
          <a:p>
            <a:pPr marL="457200" lvl="0" indent="-374650" algn="l" rtl="0">
              <a:spcBef>
                <a:spcPts val="0"/>
              </a:spcBef>
              <a:spcAft>
                <a:spcPts val="0"/>
              </a:spcAft>
              <a:buClr>
                <a:schemeClr val="dk1"/>
              </a:buClr>
              <a:buSzPts val="2300"/>
              <a:buFont typeface="Palanquin"/>
              <a:buChar char="●"/>
            </a:pPr>
            <a:r>
              <a:rPr lang="en" sz="2300" dirty="0">
                <a:solidFill>
                  <a:schemeClr val="dk1"/>
                </a:solidFill>
                <a:latin typeface="Palanquin"/>
                <a:ea typeface="Palanquin"/>
                <a:cs typeface="Palanquin"/>
                <a:sym typeface="Palanquin"/>
              </a:rPr>
              <a:t>How can ALICE data be used in work both professional and volunteer?</a:t>
            </a:r>
            <a:endParaRPr sz="2300" dirty="0">
              <a:solidFill>
                <a:schemeClr val="dk1"/>
              </a:solidFill>
              <a:latin typeface="Palanquin"/>
              <a:ea typeface="Palanquin"/>
              <a:cs typeface="Palanquin"/>
              <a:sym typeface="Palanquin"/>
            </a:endParaRPr>
          </a:p>
          <a:p>
            <a:pPr marL="457200" lvl="0" indent="0" algn="l" rtl="0">
              <a:spcBef>
                <a:spcPts val="0"/>
              </a:spcBef>
              <a:spcAft>
                <a:spcPts val="0"/>
              </a:spcAft>
              <a:buNone/>
            </a:pPr>
            <a:endParaRPr sz="2300" dirty="0">
              <a:solidFill>
                <a:schemeClr val="dk1"/>
              </a:solidFill>
              <a:latin typeface="Palanquin"/>
              <a:ea typeface="Palanquin"/>
              <a:cs typeface="Palanquin"/>
              <a:sym typeface="Palanquin"/>
            </a:endParaRPr>
          </a:p>
          <a:p>
            <a:pPr marL="457200" lvl="0" indent="-374650" algn="l" rtl="0">
              <a:spcBef>
                <a:spcPts val="0"/>
              </a:spcBef>
              <a:spcAft>
                <a:spcPts val="0"/>
              </a:spcAft>
              <a:buClr>
                <a:schemeClr val="dk1"/>
              </a:buClr>
              <a:buSzPts val="2300"/>
              <a:buFont typeface="Palanquin"/>
              <a:buChar char="●"/>
            </a:pPr>
            <a:r>
              <a:rPr lang="en" sz="2300" dirty="0">
                <a:solidFill>
                  <a:schemeClr val="dk1"/>
                </a:solidFill>
                <a:latin typeface="Palanquin"/>
                <a:ea typeface="Palanquin"/>
                <a:cs typeface="Palanquin"/>
                <a:sym typeface="Palanquin"/>
              </a:rPr>
              <a:t>What OnPoint Community Credit Union products are relevant and approachable for ALICE families?</a:t>
            </a:r>
            <a:endParaRPr sz="2300" dirty="0">
              <a:solidFill>
                <a:schemeClr val="dk1"/>
              </a:solidFill>
              <a:latin typeface="Palanquin"/>
              <a:ea typeface="Palanquin"/>
              <a:cs typeface="Palanquin"/>
              <a:sym typeface="Palanquin"/>
            </a:endParaRPr>
          </a:p>
        </p:txBody>
      </p:sp>
      <p:sp>
        <p:nvSpPr>
          <p:cNvPr id="210" name="Google Shape;210;p27"/>
          <p:cNvSpPr/>
          <p:nvPr/>
        </p:nvSpPr>
        <p:spPr>
          <a:xfrm>
            <a:off x="6750" y="0"/>
            <a:ext cx="9130500" cy="1065000"/>
          </a:xfrm>
          <a:prstGeom prst="rect">
            <a:avLst/>
          </a:prstGeom>
          <a:solidFill>
            <a:srgbClr val="0044B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11" name="Google Shape;211;p27" descr="A white text on a black background&#10;&#10;AI-generated content may be incorrect."/>
          <p:cNvPicPr preferRelativeResize="0"/>
          <p:nvPr/>
        </p:nvPicPr>
        <p:blipFill rotWithShape="1">
          <a:blip r:embed="rId4">
            <a:alphaModFix/>
          </a:blip>
          <a:srcRect/>
          <a:stretch/>
        </p:blipFill>
        <p:spPr>
          <a:xfrm>
            <a:off x="5305863" y="114499"/>
            <a:ext cx="1458276" cy="785225"/>
          </a:xfrm>
          <a:prstGeom prst="rect">
            <a:avLst/>
          </a:prstGeom>
          <a:noFill/>
          <a:ln>
            <a:noFill/>
          </a:ln>
        </p:spPr>
      </p:pic>
      <p:pic>
        <p:nvPicPr>
          <p:cNvPr id="212" name="Google Shape;212;p27" title="UnitedWays_PacificNorthwest_logo_2lines_WHITE.png"/>
          <p:cNvPicPr preferRelativeResize="0"/>
          <p:nvPr/>
        </p:nvPicPr>
        <p:blipFill>
          <a:blip r:embed="rId5">
            <a:alphaModFix/>
          </a:blip>
          <a:stretch>
            <a:fillRect/>
          </a:stretch>
        </p:blipFill>
        <p:spPr>
          <a:xfrm>
            <a:off x="7122388" y="251552"/>
            <a:ext cx="1707602" cy="5110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8"/>
          <p:cNvPicPr preferRelativeResize="0"/>
          <p:nvPr/>
        </p:nvPicPr>
        <p:blipFill>
          <a:blip r:embed="rId3">
            <a:alphaModFix/>
          </a:blip>
          <a:stretch>
            <a:fillRect/>
          </a:stretch>
        </p:blipFill>
        <p:spPr>
          <a:xfrm>
            <a:off x="5370200" y="3105275"/>
            <a:ext cx="3773802" cy="2038225"/>
          </a:xfrm>
          <a:prstGeom prst="rect">
            <a:avLst/>
          </a:prstGeom>
          <a:noFill/>
          <a:ln>
            <a:noFill/>
          </a:ln>
        </p:spPr>
      </p:pic>
      <p:sp>
        <p:nvSpPr>
          <p:cNvPr id="218" name="Google Shape;218;p28"/>
          <p:cNvSpPr txBox="1">
            <a:spLocks noGrp="1"/>
          </p:cNvSpPr>
          <p:nvPr>
            <p:ph type="title"/>
          </p:nvPr>
        </p:nvSpPr>
        <p:spPr>
          <a:xfrm>
            <a:off x="2026500" y="1972400"/>
            <a:ext cx="5091000" cy="130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7819" b="1">
                <a:solidFill>
                  <a:srgbClr val="0044B5"/>
                </a:solidFill>
                <a:latin typeface="Antonio"/>
                <a:ea typeface="Antonio"/>
                <a:cs typeface="Antonio"/>
                <a:sym typeface="Antonio"/>
              </a:rPr>
              <a:t>Thank You!</a:t>
            </a:r>
            <a:endParaRPr sz="7819" b="1">
              <a:solidFill>
                <a:srgbClr val="0044B5"/>
              </a:solidFill>
              <a:latin typeface="Antonio"/>
              <a:ea typeface="Antonio"/>
              <a:cs typeface="Antonio"/>
              <a:sym typeface="Antonio"/>
            </a:endParaRPr>
          </a:p>
        </p:txBody>
      </p:sp>
      <p:pic>
        <p:nvPicPr>
          <p:cNvPr id="219" name="Google Shape;219;p28" title="UnitedWays_PacificNorthwest_logo_2lines_RGB.png"/>
          <p:cNvPicPr preferRelativeResize="0"/>
          <p:nvPr/>
        </p:nvPicPr>
        <p:blipFill>
          <a:blip r:embed="rId4">
            <a:alphaModFix/>
          </a:blip>
          <a:stretch>
            <a:fillRect/>
          </a:stretch>
        </p:blipFill>
        <p:spPr>
          <a:xfrm>
            <a:off x="1902662" y="542799"/>
            <a:ext cx="2561326" cy="766650"/>
          </a:xfrm>
          <a:prstGeom prst="rect">
            <a:avLst/>
          </a:prstGeom>
          <a:noFill/>
          <a:ln>
            <a:noFill/>
          </a:ln>
        </p:spPr>
      </p:pic>
      <p:cxnSp>
        <p:nvCxnSpPr>
          <p:cNvPr id="221" name="Google Shape;221;p28"/>
          <p:cNvCxnSpPr/>
          <p:nvPr/>
        </p:nvCxnSpPr>
        <p:spPr>
          <a:xfrm>
            <a:off x="4860550" y="443575"/>
            <a:ext cx="0" cy="965100"/>
          </a:xfrm>
          <a:prstGeom prst="straightConnector1">
            <a:avLst/>
          </a:prstGeom>
          <a:noFill/>
          <a:ln w="9525" cap="flat" cmpd="sng">
            <a:solidFill>
              <a:schemeClr val="dk2"/>
            </a:solidFill>
            <a:prstDash val="solid"/>
            <a:round/>
            <a:headEnd type="none" w="med" len="med"/>
            <a:tailEnd type="none" w="med" len="med"/>
          </a:ln>
        </p:spPr>
      </p:cxnSp>
      <p:sp>
        <p:nvSpPr>
          <p:cNvPr id="222" name="Google Shape;222;p28"/>
          <p:cNvSpPr txBox="1"/>
          <p:nvPr/>
        </p:nvSpPr>
        <p:spPr>
          <a:xfrm>
            <a:off x="3349788" y="3772450"/>
            <a:ext cx="2444400" cy="5640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 sz="3400" b="1">
                <a:solidFill>
                  <a:schemeClr val="dk1"/>
                </a:solidFill>
                <a:latin typeface="Palanquin"/>
                <a:ea typeface="Palanquin"/>
                <a:cs typeface="Palanquin"/>
                <a:sym typeface="Palanquin"/>
              </a:rPr>
              <a:t>Questions?</a:t>
            </a:r>
            <a:endParaRPr sz="3124" b="1">
              <a:solidFill>
                <a:schemeClr val="dk1"/>
              </a:solidFill>
              <a:latin typeface="Palanquin"/>
              <a:ea typeface="Palanquin"/>
              <a:cs typeface="Palanquin"/>
              <a:sym typeface="Palanquin"/>
            </a:endParaRPr>
          </a:p>
        </p:txBody>
      </p:sp>
      <p:sp>
        <p:nvSpPr>
          <p:cNvPr id="223" name="Google Shape;223;p28"/>
          <p:cNvSpPr/>
          <p:nvPr/>
        </p:nvSpPr>
        <p:spPr>
          <a:xfrm>
            <a:off x="3291150" y="3213375"/>
            <a:ext cx="2561675" cy="230300"/>
          </a:xfrm>
          <a:custGeom>
            <a:avLst/>
            <a:gdLst/>
            <a:ahLst/>
            <a:cxnLst/>
            <a:rect l="l" t="t" r="r" b="b"/>
            <a:pathLst>
              <a:path w="102467" h="9212" extrusionOk="0">
                <a:moveTo>
                  <a:pt x="0" y="0"/>
                </a:moveTo>
                <a:cubicBezTo>
                  <a:pt x="16962" y="146"/>
                  <a:pt x="98995" y="-73"/>
                  <a:pt x="101773" y="877"/>
                </a:cubicBezTo>
                <a:cubicBezTo>
                  <a:pt x="104551" y="1827"/>
                  <a:pt x="21349" y="4313"/>
                  <a:pt x="16670" y="5702"/>
                </a:cubicBezTo>
                <a:cubicBezTo>
                  <a:pt x="11991" y="7091"/>
                  <a:pt x="64193" y="8627"/>
                  <a:pt x="73698" y="9212"/>
                </a:cubicBezTo>
              </a:path>
            </a:pathLst>
          </a:custGeom>
          <a:noFill/>
          <a:ln w="38100" cap="flat" cmpd="sng">
            <a:solidFill>
              <a:srgbClr val="FFBA09"/>
            </a:solidFill>
            <a:prstDash val="solid"/>
            <a:round/>
            <a:headEnd type="none" w="med" len="med"/>
            <a:tailEnd type="none" w="med" len="med"/>
          </a:ln>
        </p:spPr>
        <p:txBody>
          <a:bodyPr/>
          <a:lstStyle/>
          <a:p>
            <a:endParaRPr lang="en-US"/>
          </a:p>
        </p:txBody>
      </p:sp>
      <p:pic>
        <p:nvPicPr>
          <p:cNvPr id="3" name="Picture 2" descr="A logo for a gas company&#10;&#10;AI-generated content may be incorrect.">
            <a:extLst>
              <a:ext uri="{FF2B5EF4-FFF2-40B4-BE49-F238E27FC236}">
                <a16:creationId xmlns:a16="http://schemas.microsoft.com/office/drawing/2014/main" id="{FBC260ED-1919-63C2-BE3F-F734C9B5FC31}"/>
              </a:ext>
            </a:extLst>
          </p:cNvPr>
          <p:cNvPicPr>
            <a:picLocks noChangeAspect="1"/>
          </p:cNvPicPr>
          <p:nvPr/>
        </p:nvPicPr>
        <p:blipFill>
          <a:blip r:embed="rId5"/>
          <a:stretch>
            <a:fillRect/>
          </a:stretch>
        </p:blipFill>
        <p:spPr>
          <a:xfrm>
            <a:off x="5370301" y="272280"/>
            <a:ext cx="2321161" cy="13058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4"/>
          <p:cNvPicPr preferRelativeResize="0"/>
          <p:nvPr/>
        </p:nvPicPr>
        <p:blipFill>
          <a:blip r:embed="rId3">
            <a:alphaModFix/>
          </a:blip>
          <a:stretch>
            <a:fillRect/>
          </a:stretch>
        </p:blipFill>
        <p:spPr>
          <a:xfrm>
            <a:off x="5370200" y="3105275"/>
            <a:ext cx="3773802" cy="2038225"/>
          </a:xfrm>
          <a:prstGeom prst="rect">
            <a:avLst/>
          </a:prstGeom>
          <a:noFill/>
          <a:ln>
            <a:noFill/>
          </a:ln>
        </p:spPr>
      </p:pic>
      <p:sp>
        <p:nvSpPr>
          <p:cNvPr id="67" name="Google Shape;67;p14"/>
          <p:cNvSpPr txBox="1">
            <a:spLocks noGrp="1"/>
          </p:cNvSpPr>
          <p:nvPr>
            <p:ph type="title"/>
          </p:nvPr>
        </p:nvSpPr>
        <p:spPr>
          <a:xfrm>
            <a:off x="493475" y="513575"/>
            <a:ext cx="7667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20" b="1" u="sng">
                <a:solidFill>
                  <a:srgbClr val="0044B5"/>
                </a:solidFill>
                <a:latin typeface="Antonio"/>
                <a:ea typeface="Antonio"/>
                <a:cs typeface="Antonio"/>
                <a:sym typeface="Antonio"/>
              </a:rPr>
              <a:t>TRAINING AGENDA:</a:t>
            </a:r>
            <a:endParaRPr sz="3820" b="1" u="sng">
              <a:solidFill>
                <a:srgbClr val="0044B5"/>
              </a:solidFill>
              <a:latin typeface="Antonio"/>
              <a:ea typeface="Antonio"/>
              <a:cs typeface="Antonio"/>
              <a:sym typeface="Antonio"/>
            </a:endParaRPr>
          </a:p>
        </p:txBody>
      </p:sp>
      <p:pic>
        <p:nvPicPr>
          <p:cNvPr id="68" name="Google Shape;68;p14" title="UnitedWays_PacificNorthwest_logo_2lines_RGB.png"/>
          <p:cNvPicPr preferRelativeResize="0"/>
          <p:nvPr/>
        </p:nvPicPr>
        <p:blipFill>
          <a:blip r:embed="rId4">
            <a:alphaModFix/>
          </a:blip>
          <a:stretch>
            <a:fillRect/>
          </a:stretch>
        </p:blipFill>
        <p:spPr>
          <a:xfrm>
            <a:off x="1605600" y="4462274"/>
            <a:ext cx="1623424" cy="485925"/>
          </a:xfrm>
          <a:prstGeom prst="rect">
            <a:avLst/>
          </a:prstGeom>
          <a:noFill/>
          <a:ln>
            <a:noFill/>
          </a:ln>
        </p:spPr>
      </p:pic>
      <p:pic>
        <p:nvPicPr>
          <p:cNvPr id="69" name="Google Shape;69;p14" title="United-for-ALICE updated logo.png"/>
          <p:cNvPicPr preferRelativeResize="0"/>
          <p:nvPr/>
        </p:nvPicPr>
        <p:blipFill>
          <a:blip r:embed="rId5">
            <a:alphaModFix/>
          </a:blip>
          <a:stretch>
            <a:fillRect/>
          </a:stretch>
        </p:blipFill>
        <p:spPr>
          <a:xfrm>
            <a:off x="185886" y="4418868"/>
            <a:ext cx="1154789" cy="572700"/>
          </a:xfrm>
          <a:prstGeom prst="rect">
            <a:avLst/>
          </a:prstGeom>
          <a:noFill/>
          <a:ln>
            <a:noFill/>
          </a:ln>
        </p:spPr>
      </p:pic>
      <p:sp>
        <p:nvSpPr>
          <p:cNvPr id="71" name="Google Shape;71;p14"/>
          <p:cNvSpPr txBox="1"/>
          <p:nvPr/>
        </p:nvSpPr>
        <p:spPr>
          <a:xfrm>
            <a:off x="836225" y="1447875"/>
            <a:ext cx="4587600" cy="26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72" name="Google Shape;72;p14"/>
          <p:cNvSpPr txBox="1"/>
          <p:nvPr/>
        </p:nvSpPr>
        <p:spPr>
          <a:xfrm>
            <a:off x="633025" y="1378825"/>
            <a:ext cx="8127000" cy="2790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Palanquin"/>
              <a:buChar char="●"/>
            </a:pPr>
            <a:r>
              <a:rPr lang="en" sz="1800">
                <a:solidFill>
                  <a:schemeClr val="dk1"/>
                </a:solidFill>
                <a:latin typeface="Palanquin"/>
                <a:ea typeface="Palanquin"/>
                <a:cs typeface="Palanquin"/>
                <a:sym typeface="Palanquin"/>
              </a:rPr>
              <a:t>ALICE Impossible Choices Scenario Activity</a:t>
            </a:r>
            <a:endParaRPr sz="1800">
              <a:solidFill>
                <a:schemeClr val="dk1"/>
              </a:solidFill>
              <a:latin typeface="Palanquin"/>
              <a:ea typeface="Palanquin"/>
              <a:cs typeface="Palanquin"/>
              <a:sym typeface="Palanquin"/>
            </a:endParaRPr>
          </a:p>
          <a:p>
            <a:pPr marL="457200" lvl="0" indent="-342900" algn="l" rtl="0">
              <a:lnSpc>
                <a:spcPct val="115000"/>
              </a:lnSpc>
              <a:spcBef>
                <a:spcPts val="0"/>
              </a:spcBef>
              <a:spcAft>
                <a:spcPts val="0"/>
              </a:spcAft>
              <a:buClr>
                <a:schemeClr val="dk1"/>
              </a:buClr>
              <a:buSzPts val="1800"/>
              <a:buFont typeface="Palanquin"/>
              <a:buChar char="●"/>
            </a:pPr>
            <a:r>
              <a:rPr lang="en" sz="1800">
                <a:solidFill>
                  <a:schemeClr val="dk1"/>
                </a:solidFill>
                <a:latin typeface="Palanquin"/>
                <a:ea typeface="Palanquin"/>
                <a:cs typeface="Palanquin"/>
                <a:sym typeface="Palanquin"/>
              </a:rPr>
              <a:t>Overview of ALICE Data and Website</a:t>
            </a:r>
            <a:endParaRPr sz="1800">
              <a:solidFill>
                <a:schemeClr val="dk1"/>
              </a:solidFill>
              <a:latin typeface="Palanquin"/>
              <a:ea typeface="Palanquin"/>
              <a:cs typeface="Palanquin"/>
              <a:sym typeface="Palanquin"/>
            </a:endParaRPr>
          </a:p>
          <a:p>
            <a:pPr marL="457200" lvl="0" indent="-342900" algn="l" rtl="0">
              <a:lnSpc>
                <a:spcPct val="115000"/>
              </a:lnSpc>
              <a:spcBef>
                <a:spcPts val="0"/>
              </a:spcBef>
              <a:spcAft>
                <a:spcPts val="0"/>
              </a:spcAft>
              <a:buClr>
                <a:schemeClr val="dk1"/>
              </a:buClr>
              <a:buSzPts val="1800"/>
              <a:buFont typeface="Palanquin"/>
              <a:buChar char="●"/>
            </a:pPr>
            <a:r>
              <a:rPr lang="en" sz="1800">
                <a:solidFill>
                  <a:schemeClr val="dk1"/>
                </a:solidFill>
                <a:latin typeface="Palanquin"/>
                <a:ea typeface="Palanquin"/>
                <a:cs typeface="Palanquin"/>
                <a:sym typeface="Palanquin"/>
              </a:rPr>
              <a:t>Discussion</a:t>
            </a:r>
            <a:endParaRPr sz="1800">
              <a:solidFill>
                <a:schemeClr val="dk1"/>
              </a:solidFill>
              <a:latin typeface="Palanquin"/>
              <a:ea typeface="Palanquin"/>
              <a:cs typeface="Palanquin"/>
              <a:sym typeface="Palanquin"/>
            </a:endParaRPr>
          </a:p>
          <a:p>
            <a:pPr marL="914400" lvl="1" indent="-342900" algn="l" rtl="0">
              <a:lnSpc>
                <a:spcPct val="115000"/>
              </a:lnSpc>
              <a:spcBef>
                <a:spcPts val="0"/>
              </a:spcBef>
              <a:spcAft>
                <a:spcPts val="0"/>
              </a:spcAft>
              <a:buClr>
                <a:schemeClr val="dk1"/>
              </a:buClr>
              <a:buSzPts val="1800"/>
              <a:buFont typeface="Palanquin"/>
              <a:buChar char="○"/>
            </a:pPr>
            <a:r>
              <a:rPr lang="en" sz="1800">
                <a:solidFill>
                  <a:schemeClr val="dk1"/>
                </a:solidFill>
                <a:latin typeface="Palanquin"/>
                <a:ea typeface="Palanquin"/>
                <a:cs typeface="Palanquin"/>
                <a:sym typeface="Palanquin"/>
              </a:rPr>
              <a:t>How can ALICE data be used in work both professional and volunteer</a:t>
            </a:r>
            <a:endParaRPr sz="1800">
              <a:solidFill>
                <a:schemeClr val="dk1"/>
              </a:solidFill>
              <a:latin typeface="Palanquin"/>
              <a:ea typeface="Palanquin"/>
              <a:cs typeface="Palanquin"/>
              <a:sym typeface="Palanquin"/>
            </a:endParaRPr>
          </a:p>
          <a:p>
            <a:pPr marL="914400" lvl="1" indent="-342900">
              <a:lnSpc>
                <a:spcPct val="115000"/>
              </a:lnSpc>
              <a:buClr>
                <a:schemeClr val="dk1"/>
              </a:buClr>
              <a:buSzPts val="1800"/>
              <a:buFont typeface="Palanquin"/>
              <a:buChar char="○"/>
            </a:pPr>
            <a:r>
              <a:rPr lang="en" sz="1800" dirty="0">
                <a:solidFill>
                  <a:schemeClr val="dk1"/>
                </a:solidFill>
                <a:latin typeface="Palanquin"/>
                <a:ea typeface="Palanquin"/>
                <a:cs typeface="Palanquin"/>
                <a:sym typeface="Palanquin"/>
              </a:rPr>
              <a:t>What </a:t>
            </a:r>
            <a:r>
              <a:rPr lang="en" sz="1800">
                <a:solidFill>
                  <a:schemeClr val="dk1"/>
                </a:solidFill>
                <a:latin typeface="Palanquin"/>
                <a:ea typeface="Palanquin"/>
                <a:cs typeface="Palanquin"/>
                <a:sym typeface="Palanquin"/>
              </a:rPr>
              <a:t>Northwest Gas Associations products or services are relevant and </a:t>
            </a:r>
            <a:r>
              <a:rPr lang="en" sz="1800" dirty="0">
                <a:solidFill>
                  <a:schemeClr val="dk1"/>
                </a:solidFill>
                <a:latin typeface="Palanquin"/>
                <a:ea typeface="Palanquin"/>
                <a:cs typeface="Palanquin"/>
                <a:sym typeface="Palanquin"/>
              </a:rPr>
              <a:t>approachable for ALICE families</a:t>
            </a:r>
            <a:endParaRPr sz="1800" dirty="0">
              <a:solidFill>
                <a:schemeClr val="dk1"/>
              </a:solidFill>
              <a:latin typeface="Palanquin"/>
              <a:ea typeface="Palanquin"/>
              <a:cs typeface="Palanquin"/>
              <a:sym typeface="Palanquin"/>
            </a:endParaRPr>
          </a:p>
          <a:p>
            <a:pPr marL="457200" lvl="0" indent="-342900" algn="l" rtl="0">
              <a:lnSpc>
                <a:spcPct val="115000"/>
              </a:lnSpc>
              <a:spcBef>
                <a:spcPts val="0"/>
              </a:spcBef>
              <a:spcAft>
                <a:spcPts val="0"/>
              </a:spcAft>
              <a:buClr>
                <a:schemeClr val="dk1"/>
              </a:buClr>
              <a:buSzPts val="1800"/>
              <a:buFont typeface="Palanquin"/>
              <a:buChar char="●"/>
            </a:pPr>
            <a:r>
              <a:rPr lang="en" sz="1800">
                <a:solidFill>
                  <a:schemeClr val="dk1"/>
                </a:solidFill>
                <a:latin typeface="Palanquin"/>
                <a:ea typeface="Palanquin"/>
                <a:cs typeface="Palanquin"/>
                <a:sym typeface="Palanquin"/>
              </a:rPr>
              <a:t>Q &amp; A</a:t>
            </a:r>
            <a:endParaRPr sz="1800">
              <a:solidFill>
                <a:schemeClr val="dk1"/>
              </a:solidFill>
              <a:latin typeface="Palanquin"/>
              <a:ea typeface="Palanquin"/>
              <a:cs typeface="Palanquin"/>
              <a:sym typeface="Palanquin"/>
            </a:endParaRPr>
          </a:p>
          <a:p>
            <a:pPr marL="457200" lvl="0" indent="-342900" algn="l" rtl="0">
              <a:lnSpc>
                <a:spcPct val="115000"/>
              </a:lnSpc>
              <a:spcBef>
                <a:spcPts val="0"/>
              </a:spcBef>
              <a:spcAft>
                <a:spcPts val="0"/>
              </a:spcAft>
              <a:buClr>
                <a:schemeClr val="dk1"/>
              </a:buClr>
              <a:buSzPts val="1800"/>
              <a:buFont typeface="Palanquin"/>
              <a:buChar char="●"/>
            </a:pPr>
            <a:r>
              <a:rPr lang="en" sz="1800">
                <a:solidFill>
                  <a:schemeClr val="dk1"/>
                </a:solidFill>
                <a:latin typeface="Palanquin"/>
                <a:ea typeface="Palanquin"/>
                <a:cs typeface="Palanquin"/>
                <a:sym typeface="Palanquin"/>
              </a:rPr>
              <a:t>Closing</a:t>
            </a:r>
            <a:endParaRPr sz="1800">
              <a:solidFill>
                <a:schemeClr val="dk1"/>
              </a:solidFill>
              <a:latin typeface="Palanquin"/>
              <a:ea typeface="Palanquin"/>
              <a:cs typeface="Palanquin"/>
              <a:sym typeface="Palanquin"/>
            </a:endParaRPr>
          </a:p>
        </p:txBody>
      </p:sp>
      <p:pic>
        <p:nvPicPr>
          <p:cNvPr id="2" name="Picture 1" descr="A logo for a gas company&#10;&#10;AI-generated content may be incorrect.">
            <a:extLst>
              <a:ext uri="{FF2B5EF4-FFF2-40B4-BE49-F238E27FC236}">
                <a16:creationId xmlns:a16="http://schemas.microsoft.com/office/drawing/2014/main" id="{AA358207-2611-25B7-BB92-360F3797329B}"/>
              </a:ext>
            </a:extLst>
          </p:cNvPr>
          <p:cNvPicPr>
            <a:picLocks noChangeAspect="1"/>
          </p:cNvPicPr>
          <p:nvPr/>
        </p:nvPicPr>
        <p:blipFill>
          <a:blip r:embed="rId6"/>
          <a:stretch>
            <a:fillRect/>
          </a:stretch>
        </p:blipFill>
        <p:spPr>
          <a:xfrm>
            <a:off x="6190680" y="78708"/>
            <a:ext cx="2570040" cy="14441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p:nvPr/>
        </p:nvSpPr>
        <p:spPr>
          <a:xfrm>
            <a:off x="836225" y="1447875"/>
            <a:ext cx="4587600" cy="26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78" name="Google Shape;78;p15"/>
          <p:cNvSpPr txBox="1"/>
          <p:nvPr/>
        </p:nvSpPr>
        <p:spPr>
          <a:xfrm>
            <a:off x="0" y="686700"/>
            <a:ext cx="9144000" cy="1122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 sz="6300" b="1">
                <a:solidFill>
                  <a:srgbClr val="0044B5"/>
                </a:solidFill>
                <a:latin typeface="Antonio"/>
                <a:ea typeface="Antonio"/>
                <a:cs typeface="Antonio"/>
                <a:sym typeface="Antonio"/>
              </a:rPr>
              <a:t>Who is ALICE  ?</a:t>
            </a:r>
            <a:endParaRPr sz="6300" b="1" baseline="30000">
              <a:solidFill>
                <a:srgbClr val="0044B5"/>
              </a:solidFill>
              <a:latin typeface="Antonio"/>
              <a:ea typeface="Antonio"/>
              <a:cs typeface="Antonio"/>
              <a:sym typeface="Antonio"/>
            </a:endParaRPr>
          </a:p>
        </p:txBody>
      </p:sp>
      <p:sp>
        <p:nvSpPr>
          <p:cNvPr id="79" name="Google Shape;79;p15"/>
          <p:cNvSpPr txBox="1"/>
          <p:nvPr/>
        </p:nvSpPr>
        <p:spPr>
          <a:xfrm>
            <a:off x="66600" y="1707476"/>
            <a:ext cx="9010800" cy="572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 sz="3200" b="1">
                <a:solidFill>
                  <a:srgbClr val="FFBA09"/>
                </a:solidFill>
                <a:latin typeface="Palanquin"/>
                <a:ea typeface="Palanquin"/>
                <a:cs typeface="Palanquin"/>
                <a:sym typeface="Palanquin"/>
              </a:rPr>
              <a:t>A</a:t>
            </a:r>
            <a:r>
              <a:rPr lang="en" sz="3200">
                <a:solidFill>
                  <a:srgbClr val="FFBA09"/>
                </a:solidFill>
                <a:latin typeface="Palanquin"/>
                <a:ea typeface="Palanquin"/>
                <a:cs typeface="Palanquin"/>
                <a:sym typeface="Palanquin"/>
              </a:rPr>
              <a:t>sset </a:t>
            </a:r>
            <a:r>
              <a:rPr lang="en" sz="3200" b="1">
                <a:solidFill>
                  <a:srgbClr val="FFBA09"/>
                </a:solidFill>
                <a:latin typeface="Palanquin"/>
                <a:ea typeface="Palanquin"/>
                <a:cs typeface="Palanquin"/>
                <a:sym typeface="Palanquin"/>
              </a:rPr>
              <a:t>L</a:t>
            </a:r>
            <a:r>
              <a:rPr lang="en" sz="3200">
                <a:solidFill>
                  <a:srgbClr val="FFBA09"/>
                </a:solidFill>
                <a:latin typeface="Palanquin"/>
                <a:ea typeface="Palanquin"/>
                <a:cs typeface="Palanquin"/>
                <a:sym typeface="Palanquin"/>
              </a:rPr>
              <a:t>imited, </a:t>
            </a:r>
            <a:r>
              <a:rPr lang="en" sz="3200" b="1">
                <a:solidFill>
                  <a:srgbClr val="FFBA09"/>
                </a:solidFill>
                <a:latin typeface="Palanquin"/>
                <a:ea typeface="Palanquin"/>
                <a:cs typeface="Palanquin"/>
                <a:sym typeface="Palanquin"/>
              </a:rPr>
              <a:t>I</a:t>
            </a:r>
            <a:r>
              <a:rPr lang="en" sz="3200">
                <a:solidFill>
                  <a:srgbClr val="FFBA09"/>
                </a:solidFill>
                <a:latin typeface="Palanquin"/>
                <a:ea typeface="Palanquin"/>
                <a:cs typeface="Palanquin"/>
                <a:sym typeface="Palanquin"/>
              </a:rPr>
              <a:t>ncome </a:t>
            </a:r>
            <a:r>
              <a:rPr lang="en" sz="3200" b="1">
                <a:solidFill>
                  <a:srgbClr val="FFBA09"/>
                </a:solidFill>
                <a:latin typeface="Palanquin"/>
                <a:ea typeface="Palanquin"/>
                <a:cs typeface="Palanquin"/>
                <a:sym typeface="Palanquin"/>
              </a:rPr>
              <a:t>C</a:t>
            </a:r>
            <a:r>
              <a:rPr lang="en" sz="3200">
                <a:solidFill>
                  <a:srgbClr val="FFBA09"/>
                </a:solidFill>
                <a:latin typeface="Palanquin"/>
                <a:ea typeface="Palanquin"/>
                <a:cs typeface="Palanquin"/>
                <a:sym typeface="Palanquin"/>
              </a:rPr>
              <a:t>onstrained, </a:t>
            </a:r>
            <a:r>
              <a:rPr lang="en" sz="3200" b="1">
                <a:solidFill>
                  <a:srgbClr val="FFBA09"/>
                </a:solidFill>
                <a:latin typeface="Palanquin"/>
                <a:ea typeface="Palanquin"/>
                <a:cs typeface="Palanquin"/>
                <a:sym typeface="Palanquin"/>
              </a:rPr>
              <a:t>E</a:t>
            </a:r>
            <a:r>
              <a:rPr lang="en" sz="3200">
                <a:solidFill>
                  <a:srgbClr val="FFBA09"/>
                </a:solidFill>
                <a:latin typeface="Palanquin"/>
                <a:ea typeface="Palanquin"/>
                <a:cs typeface="Palanquin"/>
                <a:sym typeface="Palanquin"/>
              </a:rPr>
              <a:t>mployed</a:t>
            </a:r>
            <a:endParaRPr sz="2400">
              <a:solidFill>
                <a:srgbClr val="FFBA09"/>
              </a:solidFill>
            </a:endParaRPr>
          </a:p>
        </p:txBody>
      </p:sp>
      <p:pic>
        <p:nvPicPr>
          <p:cNvPr id="80" name="Google Shape;80;p15"/>
          <p:cNvPicPr preferRelativeResize="0"/>
          <p:nvPr/>
        </p:nvPicPr>
        <p:blipFill>
          <a:blip r:embed="rId3">
            <a:alphaModFix/>
          </a:blip>
          <a:stretch>
            <a:fillRect/>
          </a:stretch>
        </p:blipFill>
        <p:spPr>
          <a:xfrm>
            <a:off x="3595100" y="2088125"/>
            <a:ext cx="5548899" cy="2996951"/>
          </a:xfrm>
          <a:prstGeom prst="rect">
            <a:avLst/>
          </a:prstGeom>
          <a:noFill/>
          <a:ln>
            <a:noFill/>
          </a:ln>
        </p:spPr>
      </p:pic>
      <p:pic>
        <p:nvPicPr>
          <p:cNvPr id="81" name="Google Shape;81;p15" title="UnitedWays_PacificNorthwest_logo_2lines_RGB.png"/>
          <p:cNvPicPr preferRelativeResize="0"/>
          <p:nvPr/>
        </p:nvPicPr>
        <p:blipFill>
          <a:blip r:embed="rId4">
            <a:alphaModFix/>
          </a:blip>
          <a:stretch>
            <a:fillRect/>
          </a:stretch>
        </p:blipFill>
        <p:spPr>
          <a:xfrm>
            <a:off x="7380025" y="157399"/>
            <a:ext cx="1623424" cy="485925"/>
          </a:xfrm>
          <a:prstGeom prst="rect">
            <a:avLst/>
          </a:prstGeom>
          <a:noFill/>
          <a:ln>
            <a:noFill/>
          </a:ln>
        </p:spPr>
      </p:pic>
      <p:pic>
        <p:nvPicPr>
          <p:cNvPr id="82" name="Google Shape;82;p15" title="United-for-ALICE updated logo.png"/>
          <p:cNvPicPr preferRelativeResize="0"/>
          <p:nvPr/>
        </p:nvPicPr>
        <p:blipFill>
          <a:blip r:embed="rId5">
            <a:alphaModFix/>
          </a:blip>
          <a:stretch>
            <a:fillRect/>
          </a:stretch>
        </p:blipFill>
        <p:spPr>
          <a:xfrm>
            <a:off x="5960311" y="113993"/>
            <a:ext cx="1154789" cy="572700"/>
          </a:xfrm>
          <a:prstGeom prst="rect">
            <a:avLst/>
          </a:prstGeom>
          <a:noFill/>
          <a:ln>
            <a:noFill/>
          </a:ln>
        </p:spPr>
      </p:pic>
      <p:pic>
        <p:nvPicPr>
          <p:cNvPr id="83" name="Google Shape;83;p15"/>
          <p:cNvPicPr preferRelativeResize="0"/>
          <p:nvPr/>
        </p:nvPicPr>
        <p:blipFill>
          <a:blip r:embed="rId3">
            <a:alphaModFix/>
          </a:blip>
          <a:stretch>
            <a:fillRect/>
          </a:stretch>
        </p:blipFill>
        <p:spPr>
          <a:xfrm flipH="1">
            <a:off x="0" y="2088125"/>
            <a:ext cx="5548899" cy="2996951"/>
          </a:xfrm>
          <a:prstGeom prst="rect">
            <a:avLst/>
          </a:prstGeom>
          <a:noFill/>
          <a:ln>
            <a:noFill/>
          </a:ln>
        </p:spPr>
      </p:pic>
      <p:pic>
        <p:nvPicPr>
          <p:cNvPr id="84" name="Google Shape;84;p15" descr="A group of people posing for a photo&#10;&#10;AI-generated content may be incorrect."/>
          <p:cNvPicPr preferRelativeResize="0"/>
          <p:nvPr/>
        </p:nvPicPr>
        <p:blipFill rotWithShape="1">
          <a:blip r:embed="rId6">
            <a:alphaModFix/>
          </a:blip>
          <a:srcRect/>
          <a:stretch/>
        </p:blipFill>
        <p:spPr>
          <a:xfrm>
            <a:off x="0" y="2280175"/>
            <a:ext cx="9143998" cy="2804903"/>
          </a:xfrm>
          <a:prstGeom prst="rect">
            <a:avLst/>
          </a:prstGeom>
          <a:noFill/>
          <a:ln>
            <a:noFill/>
          </a:ln>
        </p:spPr>
      </p:pic>
      <p:sp>
        <p:nvSpPr>
          <p:cNvPr id="85" name="Google Shape;85;p15"/>
          <p:cNvSpPr txBox="1"/>
          <p:nvPr/>
        </p:nvSpPr>
        <p:spPr>
          <a:xfrm>
            <a:off x="6028100" y="800301"/>
            <a:ext cx="3474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3600" b="0" i="0" u="none" strike="noStrike" cap="none" baseline="30000">
                <a:solidFill>
                  <a:srgbClr val="0044B5"/>
                </a:solidFill>
                <a:latin typeface="Palanquin"/>
                <a:ea typeface="Palanquin"/>
                <a:cs typeface="Palanquin"/>
                <a:sym typeface="Palanquin"/>
              </a:rPr>
              <a:t>®</a:t>
            </a:r>
            <a:endParaRPr sz="3600">
              <a:solidFill>
                <a:srgbClr val="0044B5"/>
              </a:solidFill>
              <a:latin typeface="Palanquin"/>
              <a:ea typeface="Palanquin"/>
              <a:cs typeface="Palanquin"/>
              <a:sym typeface="Palanqui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6"/>
          <p:cNvPicPr preferRelativeResize="0"/>
          <p:nvPr/>
        </p:nvPicPr>
        <p:blipFill>
          <a:blip r:embed="rId3">
            <a:alphaModFix/>
          </a:blip>
          <a:stretch>
            <a:fillRect/>
          </a:stretch>
        </p:blipFill>
        <p:spPr>
          <a:xfrm>
            <a:off x="5370200" y="3105275"/>
            <a:ext cx="3773802" cy="2038225"/>
          </a:xfrm>
          <a:prstGeom prst="rect">
            <a:avLst/>
          </a:prstGeom>
          <a:noFill/>
          <a:ln>
            <a:noFill/>
          </a:ln>
        </p:spPr>
      </p:pic>
      <p:pic>
        <p:nvPicPr>
          <p:cNvPr id="91" name="Google Shape;91;p16" title="UnitedWays_PacificNorthwest_logo_2lines_RGB.png"/>
          <p:cNvPicPr preferRelativeResize="0"/>
          <p:nvPr/>
        </p:nvPicPr>
        <p:blipFill>
          <a:blip r:embed="rId4">
            <a:alphaModFix/>
          </a:blip>
          <a:stretch>
            <a:fillRect/>
          </a:stretch>
        </p:blipFill>
        <p:spPr>
          <a:xfrm>
            <a:off x="7390700" y="195624"/>
            <a:ext cx="1623424" cy="485925"/>
          </a:xfrm>
          <a:prstGeom prst="rect">
            <a:avLst/>
          </a:prstGeom>
          <a:noFill/>
          <a:ln>
            <a:noFill/>
          </a:ln>
        </p:spPr>
      </p:pic>
      <p:pic>
        <p:nvPicPr>
          <p:cNvPr id="92" name="Google Shape;92;p16" title="United-for-ALICE updated logo.png"/>
          <p:cNvPicPr preferRelativeResize="0"/>
          <p:nvPr/>
        </p:nvPicPr>
        <p:blipFill>
          <a:blip r:embed="rId5">
            <a:alphaModFix/>
          </a:blip>
          <a:stretch>
            <a:fillRect/>
          </a:stretch>
        </p:blipFill>
        <p:spPr>
          <a:xfrm>
            <a:off x="5970986" y="152218"/>
            <a:ext cx="1154789" cy="572700"/>
          </a:xfrm>
          <a:prstGeom prst="rect">
            <a:avLst/>
          </a:prstGeom>
          <a:noFill/>
          <a:ln>
            <a:noFill/>
          </a:ln>
        </p:spPr>
      </p:pic>
      <p:sp>
        <p:nvSpPr>
          <p:cNvPr id="93" name="Google Shape;93;p16"/>
          <p:cNvSpPr/>
          <p:nvPr/>
        </p:nvSpPr>
        <p:spPr>
          <a:xfrm>
            <a:off x="3702050" y="1463075"/>
            <a:ext cx="4961700" cy="1642200"/>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chemeClr val="lt1"/>
              </a:buClr>
              <a:buSzPts val="4100"/>
              <a:buFont typeface="Antonio"/>
              <a:buNone/>
            </a:pPr>
            <a:endParaRPr/>
          </a:p>
          <a:p>
            <a:pPr marL="0" marR="0" lvl="0" indent="0" algn="l" rtl="0">
              <a:lnSpc>
                <a:spcPct val="100000"/>
              </a:lnSpc>
              <a:spcBef>
                <a:spcPts val="0"/>
              </a:spcBef>
              <a:spcAft>
                <a:spcPts val="0"/>
              </a:spcAft>
              <a:buClr>
                <a:schemeClr val="lt1"/>
              </a:buClr>
              <a:buSzPts val="4100"/>
              <a:buFont typeface="Antonio"/>
              <a:buNone/>
            </a:pPr>
            <a:r>
              <a:rPr lang="en" sz="5000" b="1">
                <a:solidFill>
                  <a:srgbClr val="0044B5"/>
                </a:solidFill>
                <a:latin typeface="Antonio"/>
                <a:ea typeface="Antonio"/>
                <a:cs typeface="Antonio"/>
                <a:sym typeface="Antonio"/>
              </a:rPr>
              <a:t>ALICE Faces </a:t>
            </a:r>
            <a:r>
              <a:rPr lang="en" sz="5000" b="1">
                <a:solidFill>
                  <a:srgbClr val="FFBA09"/>
                </a:solidFill>
                <a:latin typeface="Antonio"/>
                <a:ea typeface="Antonio"/>
                <a:cs typeface="Antonio"/>
                <a:sym typeface="Antonio"/>
              </a:rPr>
              <a:t>Impossible Choices</a:t>
            </a:r>
            <a:endParaRPr sz="2000">
              <a:solidFill>
                <a:srgbClr val="FFBA09"/>
              </a:solidFill>
            </a:endParaRPr>
          </a:p>
        </p:txBody>
      </p:sp>
      <p:pic>
        <p:nvPicPr>
          <p:cNvPr id="94" name="Google Shape;94;p16" title="GettyImages-1348971051.jpg"/>
          <p:cNvPicPr preferRelativeResize="0"/>
          <p:nvPr/>
        </p:nvPicPr>
        <p:blipFill rotWithShape="1">
          <a:blip r:embed="rId6">
            <a:alphaModFix/>
          </a:blip>
          <a:srcRect l="28550" r="26916"/>
          <a:stretch/>
        </p:blipFill>
        <p:spPr>
          <a:xfrm>
            <a:off x="0" y="0"/>
            <a:ext cx="3436800"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2" name="Online Media 1" title="United For ALICE® - full length version">
            <a:hlinkClick r:id="" action="ppaction://media"/>
            <a:extLst>
              <a:ext uri="{FF2B5EF4-FFF2-40B4-BE49-F238E27FC236}">
                <a16:creationId xmlns:a16="http://schemas.microsoft.com/office/drawing/2014/main" id="{0F64215F-7D2D-C8EC-CA45-6A14CE3111C0}"/>
              </a:ext>
            </a:extLst>
          </p:cNvPr>
          <p:cNvPicPr>
            <a:picLocks noRot="1" noChangeAspect="1"/>
          </p:cNvPicPr>
          <p:nvPr>
            <a:videoFile r:link="rId1"/>
          </p:nvPr>
        </p:nvPicPr>
        <p:blipFill>
          <a:blip r:embed="rId4"/>
          <a:stretch>
            <a:fillRect/>
          </a:stretch>
        </p:blipFill>
        <p:spPr>
          <a:xfrm>
            <a:off x="678194" y="147390"/>
            <a:ext cx="7787612" cy="43996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8"/>
          <p:cNvPicPr preferRelativeResize="0"/>
          <p:nvPr/>
        </p:nvPicPr>
        <p:blipFill>
          <a:blip r:embed="rId3">
            <a:alphaModFix/>
          </a:blip>
          <a:stretch>
            <a:fillRect/>
          </a:stretch>
        </p:blipFill>
        <p:spPr>
          <a:xfrm>
            <a:off x="5823650" y="3350175"/>
            <a:ext cx="3320351" cy="1793326"/>
          </a:xfrm>
          <a:prstGeom prst="rect">
            <a:avLst/>
          </a:prstGeom>
          <a:noFill/>
          <a:ln>
            <a:noFill/>
          </a:ln>
        </p:spPr>
      </p:pic>
      <p:sp>
        <p:nvSpPr>
          <p:cNvPr id="105" name="Google Shape;105;p18"/>
          <p:cNvSpPr txBox="1">
            <a:spLocks noGrp="1"/>
          </p:cNvSpPr>
          <p:nvPr>
            <p:ph type="title"/>
          </p:nvPr>
        </p:nvSpPr>
        <p:spPr>
          <a:xfrm>
            <a:off x="738150" y="937150"/>
            <a:ext cx="7667700" cy="78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320" b="1">
                <a:solidFill>
                  <a:srgbClr val="0044B5"/>
                </a:solidFill>
                <a:latin typeface="Antonio"/>
                <a:ea typeface="Antonio"/>
                <a:cs typeface="Antonio"/>
                <a:sym typeface="Antonio"/>
              </a:rPr>
              <a:t>The True Extent of Hardship</a:t>
            </a:r>
            <a:endParaRPr sz="4320" b="1">
              <a:solidFill>
                <a:srgbClr val="0044B5"/>
              </a:solidFill>
              <a:latin typeface="Antonio"/>
              <a:ea typeface="Antonio"/>
              <a:cs typeface="Antonio"/>
              <a:sym typeface="Antonio"/>
            </a:endParaRPr>
          </a:p>
        </p:txBody>
      </p:sp>
      <p:sp>
        <p:nvSpPr>
          <p:cNvPr id="106" name="Google Shape;106;p18"/>
          <p:cNvSpPr txBox="1"/>
          <p:nvPr/>
        </p:nvSpPr>
        <p:spPr>
          <a:xfrm>
            <a:off x="840899" y="2324184"/>
            <a:ext cx="2277900" cy="1655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AD42F"/>
              </a:buClr>
              <a:buSzPts val="4000"/>
              <a:buFont typeface="Arial"/>
              <a:buNone/>
            </a:pPr>
            <a:r>
              <a:rPr lang="en" sz="5200" b="1">
                <a:solidFill>
                  <a:srgbClr val="FFBA09"/>
                </a:solidFill>
                <a:latin typeface="Antonio"/>
                <a:ea typeface="Antonio"/>
                <a:cs typeface="Antonio"/>
                <a:sym typeface="Antonio"/>
              </a:rPr>
              <a:t>11% </a:t>
            </a:r>
            <a:endParaRPr sz="2600">
              <a:solidFill>
                <a:srgbClr val="FFBA09"/>
              </a:solidFill>
            </a:endParaRPr>
          </a:p>
          <a:p>
            <a:pPr marL="0" marR="0" lvl="0" indent="0" algn="ctr" rtl="0">
              <a:lnSpc>
                <a:spcPct val="90000"/>
              </a:lnSpc>
              <a:spcBef>
                <a:spcPts val="1000"/>
              </a:spcBef>
              <a:spcAft>
                <a:spcPts val="0"/>
              </a:spcAft>
              <a:buClr>
                <a:srgbClr val="FFFFFF"/>
              </a:buClr>
              <a:buSzPts val="2400"/>
              <a:buFont typeface="Arial"/>
              <a:buNone/>
            </a:pPr>
            <a:r>
              <a:rPr lang="en" sz="2400">
                <a:solidFill>
                  <a:schemeClr val="dk1"/>
                </a:solidFill>
                <a:latin typeface="Palanquin"/>
                <a:ea typeface="Palanquin"/>
                <a:cs typeface="Palanquin"/>
                <a:sym typeface="Palanquin"/>
              </a:rPr>
              <a:t>Households in Poverty</a:t>
            </a:r>
            <a:endParaRPr>
              <a:solidFill>
                <a:schemeClr val="dk1"/>
              </a:solidFill>
            </a:endParaRPr>
          </a:p>
        </p:txBody>
      </p:sp>
      <p:sp>
        <p:nvSpPr>
          <p:cNvPr id="107" name="Google Shape;107;p18"/>
          <p:cNvSpPr txBox="1"/>
          <p:nvPr/>
        </p:nvSpPr>
        <p:spPr>
          <a:xfrm>
            <a:off x="3118807" y="2311156"/>
            <a:ext cx="2906400" cy="1655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AD42F"/>
              </a:buClr>
              <a:buSzPts val="4000"/>
              <a:buFont typeface="Arial"/>
              <a:buNone/>
            </a:pPr>
            <a:r>
              <a:rPr lang="en" sz="5200" b="1">
                <a:solidFill>
                  <a:srgbClr val="FFBA09"/>
                </a:solidFill>
                <a:latin typeface="Antonio"/>
                <a:ea typeface="Antonio"/>
                <a:cs typeface="Antonio"/>
                <a:sym typeface="Antonio"/>
              </a:rPr>
              <a:t>30%</a:t>
            </a:r>
            <a:r>
              <a:rPr lang="en" sz="4300" b="1" dirty="0">
                <a:solidFill>
                  <a:srgbClr val="FAD42F"/>
                </a:solidFill>
                <a:latin typeface="Antonio"/>
                <a:ea typeface="Antonio"/>
                <a:cs typeface="Antonio"/>
                <a:sym typeface="Antonio"/>
              </a:rPr>
              <a:t> </a:t>
            </a:r>
            <a:endParaRPr sz="1700" dirty="0"/>
          </a:p>
          <a:p>
            <a:pPr marL="0" marR="0" lvl="0" indent="0" algn="ctr" rtl="0">
              <a:lnSpc>
                <a:spcPct val="90000"/>
              </a:lnSpc>
              <a:spcBef>
                <a:spcPts val="1000"/>
              </a:spcBef>
              <a:spcAft>
                <a:spcPts val="0"/>
              </a:spcAft>
              <a:buClr>
                <a:srgbClr val="FFFFFF"/>
              </a:buClr>
              <a:buSzPts val="2400"/>
              <a:buFont typeface="Arial"/>
              <a:buNone/>
            </a:pPr>
            <a:r>
              <a:rPr lang="en" sz="2400">
                <a:solidFill>
                  <a:schemeClr val="dk1"/>
                </a:solidFill>
                <a:latin typeface="Palanquin"/>
                <a:ea typeface="Palanquin"/>
                <a:cs typeface="Palanquin"/>
                <a:sym typeface="Palanquin"/>
              </a:rPr>
              <a:t>ALICE </a:t>
            </a:r>
            <a:br>
              <a:rPr lang="en" sz="2400" dirty="0">
                <a:latin typeface="Palanquin"/>
                <a:ea typeface="Palanquin"/>
                <a:cs typeface="Palanquin"/>
              </a:rPr>
            </a:br>
            <a:r>
              <a:rPr lang="en" sz="2400">
                <a:solidFill>
                  <a:schemeClr val="dk1"/>
                </a:solidFill>
                <a:latin typeface="Palanquin"/>
                <a:ea typeface="Palanquin"/>
                <a:cs typeface="Palanquin"/>
                <a:sym typeface="Palanquin"/>
              </a:rPr>
              <a:t>Households</a:t>
            </a:r>
            <a:endParaRPr>
              <a:solidFill>
                <a:schemeClr val="dk1"/>
              </a:solidFill>
            </a:endParaRPr>
          </a:p>
        </p:txBody>
      </p:sp>
      <p:sp>
        <p:nvSpPr>
          <p:cNvPr id="108" name="Google Shape;108;p18"/>
          <p:cNvSpPr txBox="1"/>
          <p:nvPr/>
        </p:nvSpPr>
        <p:spPr>
          <a:xfrm>
            <a:off x="5527525" y="2311138"/>
            <a:ext cx="3073500" cy="1898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AD42F"/>
              </a:buClr>
              <a:buSzPts val="4000"/>
              <a:buFont typeface="Arial"/>
              <a:buNone/>
            </a:pPr>
            <a:r>
              <a:rPr lang="en" sz="5200" b="1">
                <a:solidFill>
                  <a:srgbClr val="FFBA09"/>
                </a:solidFill>
                <a:latin typeface="Antonio"/>
                <a:ea typeface="Antonio"/>
                <a:cs typeface="Antonio"/>
                <a:sym typeface="Antonio"/>
              </a:rPr>
              <a:t>41% </a:t>
            </a:r>
            <a:endParaRPr sz="5200">
              <a:solidFill>
                <a:srgbClr val="FFBA09"/>
              </a:solidFill>
            </a:endParaRPr>
          </a:p>
          <a:p>
            <a:pPr marL="0" marR="0" lvl="0" indent="0" algn="ctr" rtl="0">
              <a:lnSpc>
                <a:spcPct val="90000"/>
              </a:lnSpc>
              <a:spcBef>
                <a:spcPts val="1000"/>
              </a:spcBef>
              <a:spcAft>
                <a:spcPts val="0"/>
              </a:spcAft>
              <a:buClr>
                <a:srgbClr val="FFFFFF"/>
              </a:buClr>
              <a:buSzPts val="2400"/>
              <a:buFont typeface="Arial"/>
              <a:buNone/>
            </a:pPr>
            <a:r>
              <a:rPr lang="en" sz="2400">
                <a:solidFill>
                  <a:schemeClr val="dk1"/>
                </a:solidFill>
                <a:latin typeface="Palanquin"/>
                <a:ea typeface="Palanquin"/>
                <a:cs typeface="Palanquin"/>
                <a:sym typeface="Palanquin"/>
              </a:rPr>
              <a:t>Total Households Unable to Afford Basics</a:t>
            </a:r>
            <a:endParaRPr>
              <a:solidFill>
                <a:schemeClr val="dk1"/>
              </a:solidFill>
            </a:endParaRPr>
          </a:p>
        </p:txBody>
      </p:sp>
      <p:sp>
        <p:nvSpPr>
          <p:cNvPr id="109" name="Google Shape;109;p18"/>
          <p:cNvSpPr txBox="1"/>
          <p:nvPr/>
        </p:nvSpPr>
        <p:spPr>
          <a:xfrm>
            <a:off x="244275" y="4554575"/>
            <a:ext cx="5332500" cy="584745"/>
          </a:xfrm>
          <a:prstGeom prst="rect">
            <a:avLst/>
          </a:prstGeom>
          <a:noFill/>
          <a:ln>
            <a:noFill/>
          </a:ln>
        </p:spPr>
        <p:txBody>
          <a:bodyPr spcFirstLastPara="1" wrap="square" lIns="91425" tIns="91425" rIns="91425" bIns="91425" anchor="t" anchorCtr="0">
            <a:spAutoFit/>
          </a:bodyPr>
          <a:lstStyle/>
          <a:p>
            <a:r>
              <a:rPr lang="en" sz="1300" dirty="0">
                <a:solidFill>
                  <a:srgbClr val="0044B5"/>
                </a:solidFill>
                <a:latin typeface="Palanquin"/>
                <a:ea typeface="Palanquin"/>
                <a:cs typeface="Palanquin"/>
                <a:sym typeface="Palanquin"/>
              </a:rPr>
              <a:t>Data Source: United For ALICE</a:t>
            </a:r>
            <a:r>
              <a:rPr lang="en" sz="1300" baseline="30000" dirty="0">
                <a:solidFill>
                  <a:srgbClr val="0044B5"/>
                </a:solidFill>
                <a:latin typeface="Palanquin"/>
                <a:ea typeface="Palanquin"/>
                <a:cs typeface="Palanquin"/>
                <a:sym typeface="Palanquin"/>
              </a:rPr>
              <a:t>®</a:t>
            </a:r>
            <a:r>
              <a:rPr lang="en" sz="1300" dirty="0">
                <a:solidFill>
                  <a:srgbClr val="0044B5"/>
                </a:solidFill>
                <a:latin typeface="Palanquin"/>
                <a:ea typeface="Palanquin"/>
                <a:cs typeface="Palanquin"/>
                <a:sym typeface="Palanquin"/>
              </a:rPr>
              <a:t> (2025). </a:t>
            </a:r>
            <a:r>
              <a:rPr lang="en" sz="1300" i="1">
                <a:solidFill>
                  <a:srgbClr val="0044B5"/>
                </a:solidFill>
                <a:latin typeface="Palanquin"/>
                <a:ea typeface="Palanquin"/>
                <a:cs typeface="Palanquin"/>
                <a:sym typeface="Palanquin"/>
              </a:rPr>
              <a:t>The State of ALICE in OR, WA, &amp; </a:t>
            </a:r>
            <a:r>
              <a:rPr lang="en" sz="1300" i="1" dirty="0">
                <a:solidFill>
                  <a:srgbClr val="0044B5"/>
                </a:solidFill>
                <a:latin typeface="Palanquin"/>
                <a:ea typeface="Palanquin"/>
                <a:cs typeface="Palanquin"/>
                <a:sym typeface="Palanquin"/>
              </a:rPr>
              <a:t>ID.</a:t>
            </a:r>
            <a:endParaRPr sz="1500" dirty="0">
              <a:solidFill>
                <a:srgbClr val="0044B5"/>
              </a:solidFill>
            </a:endParaRPr>
          </a:p>
        </p:txBody>
      </p:sp>
      <p:pic>
        <p:nvPicPr>
          <p:cNvPr id="110" name="Google Shape;110;p18" title="UnitedWays_PacificNorthwest_logo_2lines_RGB.png"/>
          <p:cNvPicPr preferRelativeResize="0"/>
          <p:nvPr/>
        </p:nvPicPr>
        <p:blipFill>
          <a:blip r:embed="rId4">
            <a:alphaModFix/>
          </a:blip>
          <a:stretch>
            <a:fillRect/>
          </a:stretch>
        </p:blipFill>
        <p:spPr>
          <a:xfrm>
            <a:off x="7390700" y="195624"/>
            <a:ext cx="1623424" cy="485925"/>
          </a:xfrm>
          <a:prstGeom prst="rect">
            <a:avLst/>
          </a:prstGeom>
          <a:noFill/>
          <a:ln>
            <a:noFill/>
          </a:ln>
        </p:spPr>
      </p:pic>
      <p:pic>
        <p:nvPicPr>
          <p:cNvPr id="111" name="Google Shape;111;p18" title="United-for-ALICE updated logo.png"/>
          <p:cNvPicPr preferRelativeResize="0"/>
          <p:nvPr/>
        </p:nvPicPr>
        <p:blipFill>
          <a:blip r:embed="rId5">
            <a:alphaModFix/>
          </a:blip>
          <a:stretch>
            <a:fillRect/>
          </a:stretch>
        </p:blipFill>
        <p:spPr>
          <a:xfrm>
            <a:off x="5970986" y="152218"/>
            <a:ext cx="1154789" cy="572700"/>
          </a:xfrm>
          <a:prstGeom prst="rect">
            <a:avLst/>
          </a:prstGeom>
          <a:noFill/>
          <a:ln>
            <a:noFill/>
          </a:ln>
        </p:spPr>
      </p:pic>
      <p:sp>
        <p:nvSpPr>
          <p:cNvPr id="112" name="Google Shape;112;p18"/>
          <p:cNvSpPr txBox="1"/>
          <p:nvPr/>
        </p:nvSpPr>
        <p:spPr>
          <a:xfrm>
            <a:off x="1836900" y="1578175"/>
            <a:ext cx="5470200" cy="486000"/>
          </a:xfrm>
          <a:prstGeom prst="rect">
            <a:avLst/>
          </a:prstGeom>
          <a:noFill/>
          <a:ln>
            <a:noFill/>
          </a:ln>
        </p:spPr>
        <p:txBody>
          <a:bodyPr spcFirstLastPara="1" wrap="square" lIns="91425" tIns="91425" rIns="91425" bIns="91425" anchor="t" anchorCtr="0">
            <a:noAutofit/>
          </a:bodyPr>
          <a:lstStyle/>
          <a:p>
            <a:pPr algn="ctr"/>
            <a:r>
              <a:rPr lang="en" sz="2000">
                <a:solidFill>
                  <a:schemeClr val="dk1"/>
                </a:solidFill>
                <a:latin typeface="Palanquin"/>
                <a:ea typeface="Palanquin"/>
                <a:cs typeface="Palanquin"/>
                <a:sym typeface="Palanquin"/>
              </a:rPr>
              <a:t>(Oregon, Washington, and Idaho)</a:t>
            </a:r>
            <a:endParaRPr sz="2000">
              <a:solidFill>
                <a:schemeClr val="dk1"/>
              </a:solidFill>
              <a:latin typeface="Palanquin"/>
              <a:ea typeface="Palanquin"/>
              <a:cs typeface="Palanquin"/>
              <a:sym typeface="Palanquin"/>
            </a:endParaRPr>
          </a:p>
        </p:txBody>
      </p:sp>
      <p:sp>
        <p:nvSpPr>
          <p:cNvPr id="113" name="Google Shape;113;p18"/>
          <p:cNvSpPr/>
          <p:nvPr/>
        </p:nvSpPr>
        <p:spPr>
          <a:xfrm>
            <a:off x="6132669" y="2206960"/>
            <a:ext cx="1863210" cy="958424"/>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459800" y="482875"/>
            <a:ext cx="7094400" cy="7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420" b="1">
                <a:solidFill>
                  <a:srgbClr val="0044B5"/>
                </a:solidFill>
                <a:latin typeface="Antonio"/>
                <a:ea typeface="Antonio"/>
                <a:cs typeface="Antonio"/>
                <a:sym typeface="Antonio"/>
              </a:rPr>
              <a:t>The </a:t>
            </a:r>
            <a:r>
              <a:rPr lang="en" sz="4420" b="1" u="sng">
                <a:solidFill>
                  <a:srgbClr val="0044B5"/>
                </a:solidFill>
                <a:latin typeface="Antonio"/>
                <a:ea typeface="Antonio"/>
                <a:cs typeface="Antonio"/>
                <a:sym typeface="Antonio"/>
              </a:rPr>
              <a:t>Demographics</a:t>
            </a:r>
            <a:r>
              <a:rPr lang="en" sz="4420" b="1">
                <a:solidFill>
                  <a:srgbClr val="0044B5"/>
                </a:solidFill>
                <a:latin typeface="Antonio"/>
                <a:ea typeface="Antonio"/>
                <a:cs typeface="Antonio"/>
                <a:sym typeface="Antonio"/>
              </a:rPr>
              <a:t> of </a:t>
            </a:r>
            <a:r>
              <a:rPr lang="en" sz="4420" b="1">
                <a:solidFill>
                  <a:srgbClr val="FFBA09"/>
                </a:solidFill>
                <a:latin typeface="Antonio"/>
                <a:ea typeface="Antonio"/>
                <a:cs typeface="Antonio"/>
                <a:sym typeface="Antonio"/>
              </a:rPr>
              <a:t>Hardship</a:t>
            </a:r>
            <a:endParaRPr sz="4420" b="1">
              <a:solidFill>
                <a:srgbClr val="FFBA09"/>
              </a:solidFill>
              <a:latin typeface="Antonio"/>
              <a:ea typeface="Antonio"/>
              <a:cs typeface="Antonio"/>
              <a:sym typeface="Antonio"/>
            </a:endParaRPr>
          </a:p>
        </p:txBody>
      </p:sp>
      <p:pic>
        <p:nvPicPr>
          <p:cNvPr id="119" name="Google Shape;119;p19"/>
          <p:cNvPicPr preferRelativeResize="0"/>
          <p:nvPr/>
        </p:nvPicPr>
        <p:blipFill>
          <a:blip r:embed="rId3">
            <a:alphaModFix/>
          </a:blip>
          <a:stretch>
            <a:fillRect/>
          </a:stretch>
        </p:blipFill>
        <p:spPr>
          <a:xfrm>
            <a:off x="5370200" y="3105275"/>
            <a:ext cx="3773802" cy="2038225"/>
          </a:xfrm>
          <a:prstGeom prst="rect">
            <a:avLst/>
          </a:prstGeom>
          <a:noFill/>
          <a:ln>
            <a:noFill/>
          </a:ln>
        </p:spPr>
      </p:pic>
      <p:pic>
        <p:nvPicPr>
          <p:cNvPr id="120" name="Google Shape;120;p19" title="UnitedWays_PacificNorthwest_logo_2lines_RGB.png"/>
          <p:cNvPicPr preferRelativeResize="0"/>
          <p:nvPr/>
        </p:nvPicPr>
        <p:blipFill>
          <a:blip r:embed="rId4">
            <a:alphaModFix/>
          </a:blip>
          <a:stretch>
            <a:fillRect/>
          </a:stretch>
        </p:blipFill>
        <p:spPr>
          <a:xfrm>
            <a:off x="1605600" y="4462274"/>
            <a:ext cx="1623424" cy="485925"/>
          </a:xfrm>
          <a:prstGeom prst="rect">
            <a:avLst/>
          </a:prstGeom>
          <a:noFill/>
          <a:ln>
            <a:noFill/>
          </a:ln>
        </p:spPr>
      </p:pic>
      <p:pic>
        <p:nvPicPr>
          <p:cNvPr id="121" name="Google Shape;121;p19" title="United-for-ALICE updated logo.png"/>
          <p:cNvPicPr preferRelativeResize="0"/>
          <p:nvPr/>
        </p:nvPicPr>
        <p:blipFill>
          <a:blip r:embed="rId5">
            <a:alphaModFix/>
          </a:blip>
          <a:stretch>
            <a:fillRect/>
          </a:stretch>
        </p:blipFill>
        <p:spPr>
          <a:xfrm>
            <a:off x="185886" y="4418868"/>
            <a:ext cx="1154789" cy="572700"/>
          </a:xfrm>
          <a:prstGeom prst="rect">
            <a:avLst/>
          </a:prstGeom>
          <a:noFill/>
          <a:ln>
            <a:noFill/>
          </a:ln>
        </p:spPr>
      </p:pic>
      <p:sp>
        <p:nvSpPr>
          <p:cNvPr id="122" name="Google Shape;122;p19"/>
          <p:cNvSpPr txBox="1"/>
          <p:nvPr/>
        </p:nvSpPr>
        <p:spPr>
          <a:xfrm>
            <a:off x="459800" y="1768225"/>
            <a:ext cx="7920600" cy="229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 sz="2400">
                <a:solidFill>
                  <a:schemeClr val="dk1"/>
                </a:solidFill>
                <a:latin typeface="Palanquin SemiBold"/>
                <a:ea typeface="Palanquin SemiBold"/>
                <a:cs typeface="Palanquin SemiBold"/>
                <a:sym typeface="Palanquin SemiBold"/>
              </a:rPr>
              <a:t>Households most likely to struggle financially include:</a:t>
            </a:r>
            <a:endParaRPr sz="2000">
              <a:solidFill>
                <a:schemeClr val="dk1"/>
              </a:solidFill>
              <a:latin typeface="Palanquin SemiBold"/>
              <a:ea typeface="Palanquin SemiBold"/>
              <a:cs typeface="Palanquin SemiBold"/>
              <a:sym typeface="Palanquin SemiBold"/>
            </a:endParaRPr>
          </a:p>
          <a:p>
            <a:pPr marL="285750" lvl="0" indent="-311150" algn="l" rtl="0">
              <a:lnSpc>
                <a:spcPct val="90000"/>
              </a:lnSpc>
              <a:spcBef>
                <a:spcPts val="1000"/>
              </a:spcBef>
              <a:spcAft>
                <a:spcPts val="0"/>
              </a:spcAft>
              <a:buClr>
                <a:schemeClr val="dk1"/>
              </a:buClr>
              <a:buSzPts val="2400"/>
              <a:buFont typeface="Palanquin"/>
              <a:buChar char="•"/>
            </a:pPr>
            <a:r>
              <a:rPr lang="en" sz="2400">
                <a:solidFill>
                  <a:schemeClr val="dk1"/>
                </a:solidFill>
                <a:latin typeface="Palanquin"/>
                <a:ea typeface="Palanquin"/>
                <a:cs typeface="Palanquin"/>
                <a:sym typeface="Palanquin"/>
              </a:rPr>
              <a:t>Black households</a:t>
            </a:r>
            <a:endParaRPr sz="2800">
              <a:solidFill>
                <a:schemeClr val="dk1"/>
              </a:solidFill>
              <a:latin typeface="Palanquin"/>
              <a:ea typeface="Palanquin"/>
              <a:cs typeface="Palanquin"/>
              <a:sym typeface="Palanquin"/>
            </a:endParaRPr>
          </a:p>
          <a:p>
            <a:pPr marL="285750" lvl="0" indent="-311150" algn="l" rtl="0">
              <a:lnSpc>
                <a:spcPct val="90000"/>
              </a:lnSpc>
              <a:spcBef>
                <a:spcPts val="1000"/>
              </a:spcBef>
              <a:spcAft>
                <a:spcPts val="0"/>
              </a:spcAft>
              <a:buClr>
                <a:schemeClr val="dk1"/>
              </a:buClr>
              <a:buSzPts val="2400"/>
              <a:buFont typeface="Palanquin"/>
              <a:buChar char="•"/>
            </a:pPr>
            <a:r>
              <a:rPr lang="en" sz="2400">
                <a:solidFill>
                  <a:schemeClr val="dk1"/>
                </a:solidFill>
                <a:latin typeface="Palanquin"/>
                <a:ea typeface="Palanquin"/>
                <a:cs typeface="Palanquin"/>
                <a:sym typeface="Palanquin"/>
              </a:rPr>
              <a:t>Under the age of 25</a:t>
            </a:r>
            <a:endParaRPr sz="2800">
              <a:solidFill>
                <a:schemeClr val="dk1"/>
              </a:solidFill>
              <a:latin typeface="Palanquin"/>
              <a:ea typeface="Palanquin"/>
              <a:cs typeface="Palanquin"/>
              <a:sym typeface="Palanquin"/>
            </a:endParaRPr>
          </a:p>
          <a:p>
            <a:pPr marL="285750" lvl="0" indent="-311150" algn="l" rtl="0">
              <a:lnSpc>
                <a:spcPct val="90000"/>
              </a:lnSpc>
              <a:spcBef>
                <a:spcPts val="1000"/>
              </a:spcBef>
              <a:spcAft>
                <a:spcPts val="0"/>
              </a:spcAft>
              <a:buClr>
                <a:schemeClr val="dk1"/>
              </a:buClr>
              <a:buSzPts val="2400"/>
              <a:buFont typeface="Palanquin"/>
              <a:buChar char="•"/>
            </a:pPr>
            <a:r>
              <a:rPr lang="en" sz="2400">
                <a:solidFill>
                  <a:schemeClr val="dk1"/>
                </a:solidFill>
                <a:latin typeface="Palanquin"/>
                <a:ea typeface="Palanquin"/>
                <a:cs typeface="Palanquin"/>
                <a:sym typeface="Palanquin"/>
              </a:rPr>
              <a:t>Single-Female-Headed Households</a:t>
            </a:r>
            <a:endParaRPr sz="2800">
              <a:solidFill>
                <a:schemeClr val="dk1"/>
              </a:solidFill>
              <a:latin typeface="Palanquin"/>
              <a:ea typeface="Palanquin"/>
              <a:cs typeface="Palanquin"/>
              <a:sym typeface="Palanqu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459800" y="308225"/>
            <a:ext cx="7094400" cy="7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520" b="1">
                <a:solidFill>
                  <a:srgbClr val="0044B5"/>
                </a:solidFill>
                <a:latin typeface="Antonio"/>
                <a:ea typeface="Antonio"/>
                <a:cs typeface="Antonio"/>
                <a:sym typeface="Antonio"/>
              </a:rPr>
              <a:t>County Snapshots</a:t>
            </a:r>
            <a:endParaRPr sz="4520" b="1">
              <a:solidFill>
                <a:srgbClr val="FFBA09"/>
              </a:solidFill>
              <a:latin typeface="Antonio"/>
              <a:ea typeface="Antonio"/>
              <a:cs typeface="Antonio"/>
              <a:sym typeface="Antonio"/>
            </a:endParaRPr>
          </a:p>
        </p:txBody>
      </p:sp>
      <p:pic>
        <p:nvPicPr>
          <p:cNvPr id="128" name="Google Shape;128;p20"/>
          <p:cNvPicPr preferRelativeResize="0"/>
          <p:nvPr/>
        </p:nvPicPr>
        <p:blipFill>
          <a:blip r:embed="rId3">
            <a:alphaModFix/>
          </a:blip>
          <a:stretch>
            <a:fillRect/>
          </a:stretch>
        </p:blipFill>
        <p:spPr>
          <a:xfrm>
            <a:off x="5370200" y="3105275"/>
            <a:ext cx="3773802" cy="2038225"/>
          </a:xfrm>
          <a:prstGeom prst="rect">
            <a:avLst/>
          </a:prstGeom>
          <a:noFill/>
          <a:ln>
            <a:noFill/>
          </a:ln>
        </p:spPr>
      </p:pic>
      <p:sp>
        <p:nvSpPr>
          <p:cNvPr id="129" name="Google Shape;129;p20"/>
          <p:cNvSpPr txBox="1"/>
          <p:nvPr/>
        </p:nvSpPr>
        <p:spPr>
          <a:xfrm>
            <a:off x="459800" y="1094525"/>
            <a:ext cx="5206200" cy="486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r>
              <a:rPr lang="en" sz="2400">
                <a:solidFill>
                  <a:schemeClr val="dk1"/>
                </a:solidFill>
                <a:latin typeface="Palanquin"/>
                <a:ea typeface="Palanquin"/>
                <a:cs typeface="Palanquin"/>
                <a:sym typeface="Palanquin"/>
              </a:rPr>
              <a:t>Percentage of Struggling Households</a:t>
            </a:r>
            <a:endParaRPr sz="2124">
              <a:solidFill>
                <a:schemeClr val="dk1"/>
              </a:solidFill>
            </a:endParaRPr>
          </a:p>
        </p:txBody>
      </p:sp>
      <p:sp>
        <p:nvSpPr>
          <p:cNvPr id="130" name="Google Shape;130;p20"/>
          <p:cNvSpPr txBox="1"/>
          <p:nvPr/>
        </p:nvSpPr>
        <p:spPr>
          <a:xfrm>
            <a:off x="527" y="2704425"/>
            <a:ext cx="3377818" cy="1014228"/>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000"/>
              </a:spcBef>
              <a:spcAft>
                <a:spcPts val="0"/>
              </a:spcAft>
              <a:buNone/>
            </a:pPr>
            <a:r>
              <a:rPr lang="en" sz="1600">
                <a:solidFill>
                  <a:schemeClr val="dk1"/>
                </a:solidFill>
                <a:latin typeface="Palanquin"/>
                <a:ea typeface="Palanquin"/>
                <a:cs typeface="Palanquin"/>
                <a:sym typeface="Palanquin"/>
              </a:rPr>
              <a:t>Highest: Wheeler and Harney, 59%</a:t>
            </a:r>
            <a:endParaRPr lang="en-US" sz="1600">
              <a:solidFill>
                <a:schemeClr val="dk1"/>
              </a:solidFill>
            </a:endParaRPr>
          </a:p>
          <a:p>
            <a:pPr marL="0" lvl="0" indent="0" algn="ctr" rtl="0">
              <a:lnSpc>
                <a:spcPct val="115000"/>
              </a:lnSpc>
              <a:spcBef>
                <a:spcPts val="1000"/>
              </a:spcBef>
              <a:spcAft>
                <a:spcPts val="0"/>
              </a:spcAft>
              <a:buNone/>
            </a:pPr>
            <a:r>
              <a:rPr lang="en" sz="1600">
                <a:solidFill>
                  <a:schemeClr val="dk1"/>
                </a:solidFill>
                <a:latin typeface="Palanquin"/>
                <a:ea typeface="Palanquin"/>
                <a:cs typeface="Palanquin"/>
                <a:sym typeface="Palanquin"/>
              </a:rPr>
              <a:t>Lowest: Deschutes, 32%</a:t>
            </a:r>
            <a:endParaRPr sz="1600">
              <a:solidFill>
                <a:schemeClr val="dk1"/>
              </a:solidFill>
            </a:endParaRPr>
          </a:p>
        </p:txBody>
      </p:sp>
      <p:sp>
        <p:nvSpPr>
          <p:cNvPr id="131" name="Google Shape;131;p20"/>
          <p:cNvSpPr txBox="1"/>
          <p:nvPr/>
        </p:nvSpPr>
        <p:spPr>
          <a:xfrm>
            <a:off x="881183" y="2050264"/>
            <a:ext cx="1623300" cy="7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u="sng">
                <a:solidFill>
                  <a:srgbClr val="FFBA09"/>
                </a:solidFill>
                <a:latin typeface="Antonio"/>
                <a:ea typeface="Antonio"/>
                <a:cs typeface="Antonio"/>
                <a:sym typeface="Antonio"/>
              </a:rPr>
              <a:t>OREGON</a:t>
            </a:r>
            <a:endParaRPr sz="3600" b="1" u="sng">
              <a:solidFill>
                <a:srgbClr val="FFBA09"/>
              </a:solidFill>
              <a:latin typeface="Antonio"/>
              <a:ea typeface="Antonio"/>
              <a:cs typeface="Antonio"/>
              <a:sym typeface="Antonio"/>
            </a:endParaRPr>
          </a:p>
        </p:txBody>
      </p:sp>
      <p:sp>
        <p:nvSpPr>
          <p:cNvPr id="132" name="Google Shape;132;p20"/>
          <p:cNvSpPr txBox="1"/>
          <p:nvPr/>
        </p:nvSpPr>
        <p:spPr>
          <a:xfrm>
            <a:off x="3404400" y="2050264"/>
            <a:ext cx="2334000" cy="7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u="sng">
                <a:solidFill>
                  <a:srgbClr val="FFBA09"/>
                </a:solidFill>
                <a:latin typeface="Antonio"/>
                <a:ea typeface="Antonio"/>
                <a:cs typeface="Antonio"/>
                <a:sym typeface="Antonio"/>
              </a:rPr>
              <a:t>WASHINGTON</a:t>
            </a:r>
            <a:endParaRPr sz="3600" b="1" u="sng">
              <a:solidFill>
                <a:srgbClr val="FFBA09"/>
              </a:solidFill>
              <a:latin typeface="Antonio"/>
              <a:ea typeface="Antonio"/>
              <a:cs typeface="Antonio"/>
              <a:sym typeface="Antonio"/>
            </a:endParaRPr>
          </a:p>
        </p:txBody>
      </p:sp>
      <p:sp>
        <p:nvSpPr>
          <p:cNvPr id="133" name="Google Shape;133;p20"/>
          <p:cNvSpPr txBox="1"/>
          <p:nvPr/>
        </p:nvSpPr>
        <p:spPr>
          <a:xfrm>
            <a:off x="3130826" y="2704425"/>
            <a:ext cx="2874354" cy="1007425"/>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000"/>
              </a:spcBef>
              <a:spcAft>
                <a:spcPts val="0"/>
              </a:spcAft>
              <a:buNone/>
            </a:pPr>
            <a:r>
              <a:rPr lang="en" sz="1600">
                <a:solidFill>
                  <a:schemeClr val="dk1"/>
                </a:solidFill>
                <a:latin typeface="Palanquin"/>
                <a:ea typeface="Palanquin"/>
                <a:cs typeface="Palanquin"/>
                <a:sym typeface="Palanquin"/>
              </a:rPr>
              <a:t>Highest: Pacific, 62%</a:t>
            </a:r>
            <a:endParaRPr lang="en-US" sz="1600">
              <a:solidFill>
                <a:schemeClr val="dk1"/>
              </a:solidFill>
            </a:endParaRPr>
          </a:p>
          <a:p>
            <a:pPr marL="0" lvl="0" indent="0" algn="ctr" rtl="0">
              <a:lnSpc>
                <a:spcPct val="115000"/>
              </a:lnSpc>
              <a:spcBef>
                <a:spcPts val="1000"/>
              </a:spcBef>
              <a:spcAft>
                <a:spcPts val="0"/>
              </a:spcAft>
              <a:buNone/>
            </a:pPr>
            <a:r>
              <a:rPr lang="en" sz="1600">
                <a:solidFill>
                  <a:schemeClr val="dk1"/>
                </a:solidFill>
                <a:latin typeface="Palanquin"/>
                <a:ea typeface="Palanquin"/>
                <a:cs typeface="Palanquin"/>
                <a:sym typeface="Palanquin"/>
              </a:rPr>
              <a:t>Lowest: Kitsap, 32%</a:t>
            </a:r>
            <a:endParaRPr sz="1600">
              <a:solidFill>
                <a:schemeClr val="dk1"/>
              </a:solidFill>
            </a:endParaRPr>
          </a:p>
        </p:txBody>
      </p:sp>
      <p:cxnSp>
        <p:nvCxnSpPr>
          <p:cNvPr id="134" name="Google Shape;134;p20"/>
          <p:cNvCxnSpPr/>
          <p:nvPr/>
        </p:nvCxnSpPr>
        <p:spPr>
          <a:xfrm rot="10800000" flipH="1">
            <a:off x="563989" y="1606021"/>
            <a:ext cx="8070600" cy="15600"/>
          </a:xfrm>
          <a:prstGeom prst="straightConnector1">
            <a:avLst/>
          </a:prstGeom>
          <a:noFill/>
          <a:ln w="9525" cap="flat" cmpd="sng">
            <a:solidFill>
              <a:srgbClr val="D9D9D9"/>
            </a:solidFill>
            <a:prstDash val="solid"/>
            <a:round/>
            <a:headEnd type="none" w="med" len="med"/>
            <a:tailEnd type="none" w="med" len="med"/>
          </a:ln>
        </p:spPr>
      </p:cxnSp>
      <p:pic>
        <p:nvPicPr>
          <p:cNvPr id="135" name="Google Shape;135;p20"/>
          <p:cNvPicPr preferRelativeResize="0"/>
          <p:nvPr/>
        </p:nvPicPr>
        <p:blipFill>
          <a:blip r:embed="rId4">
            <a:alphaModFix/>
          </a:blip>
          <a:stretch>
            <a:fillRect/>
          </a:stretch>
        </p:blipFill>
        <p:spPr>
          <a:xfrm>
            <a:off x="6310100" y="308225"/>
            <a:ext cx="2098050" cy="1542175"/>
          </a:xfrm>
          <a:prstGeom prst="rect">
            <a:avLst/>
          </a:prstGeom>
          <a:noFill/>
          <a:ln>
            <a:noFill/>
          </a:ln>
        </p:spPr>
      </p:pic>
      <p:pic>
        <p:nvPicPr>
          <p:cNvPr id="136" name="Google Shape;136;p20" title="UnitedWays_PacificNorthwest_logo_2lines_RGB.png"/>
          <p:cNvPicPr preferRelativeResize="0"/>
          <p:nvPr/>
        </p:nvPicPr>
        <p:blipFill>
          <a:blip r:embed="rId5">
            <a:alphaModFix/>
          </a:blip>
          <a:stretch>
            <a:fillRect/>
          </a:stretch>
        </p:blipFill>
        <p:spPr>
          <a:xfrm>
            <a:off x="1605600" y="4462274"/>
            <a:ext cx="1623424" cy="485925"/>
          </a:xfrm>
          <a:prstGeom prst="rect">
            <a:avLst/>
          </a:prstGeom>
          <a:noFill/>
          <a:ln>
            <a:noFill/>
          </a:ln>
        </p:spPr>
      </p:pic>
      <p:pic>
        <p:nvPicPr>
          <p:cNvPr id="137" name="Google Shape;137;p20" title="United-for-ALICE updated logo.png"/>
          <p:cNvPicPr preferRelativeResize="0"/>
          <p:nvPr/>
        </p:nvPicPr>
        <p:blipFill>
          <a:blip r:embed="rId6">
            <a:alphaModFix/>
          </a:blip>
          <a:stretch>
            <a:fillRect/>
          </a:stretch>
        </p:blipFill>
        <p:spPr>
          <a:xfrm>
            <a:off x="185886" y="4418868"/>
            <a:ext cx="1154789" cy="572700"/>
          </a:xfrm>
          <a:prstGeom prst="rect">
            <a:avLst/>
          </a:prstGeom>
          <a:noFill/>
          <a:ln>
            <a:noFill/>
          </a:ln>
        </p:spPr>
      </p:pic>
      <p:sp>
        <p:nvSpPr>
          <p:cNvPr id="2" name="Google Shape;132;p20">
            <a:extLst>
              <a:ext uri="{FF2B5EF4-FFF2-40B4-BE49-F238E27FC236}">
                <a16:creationId xmlns:a16="http://schemas.microsoft.com/office/drawing/2014/main" id="{561EA340-B5BF-BF4C-C3D5-2CD7E81ABD61}"/>
              </a:ext>
            </a:extLst>
          </p:cNvPr>
          <p:cNvSpPr txBox="1"/>
          <p:nvPr/>
        </p:nvSpPr>
        <p:spPr>
          <a:xfrm>
            <a:off x="6602077" y="2050264"/>
            <a:ext cx="1204607" cy="729000"/>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None/>
            </a:pPr>
            <a:r>
              <a:rPr lang="en" sz="3600" b="1" u="sng">
                <a:solidFill>
                  <a:srgbClr val="FFBA09"/>
                </a:solidFill>
                <a:latin typeface="Antonio"/>
                <a:sym typeface="Antonio"/>
              </a:rPr>
              <a:t>Idaho</a:t>
            </a:r>
            <a:endParaRPr lang="en-US" b="1"/>
          </a:p>
        </p:txBody>
      </p:sp>
      <p:sp>
        <p:nvSpPr>
          <p:cNvPr id="3" name="Google Shape;133;p20">
            <a:extLst>
              <a:ext uri="{FF2B5EF4-FFF2-40B4-BE49-F238E27FC236}">
                <a16:creationId xmlns:a16="http://schemas.microsoft.com/office/drawing/2014/main" id="{EB233689-8601-3926-137E-56C77FCDB642}"/>
              </a:ext>
            </a:extLst>
          </p:cNvPr>
          <p:cNvSpPr txBox="1"/>
          <p:nvPr/>
        </p:nvSpPr>
        <p:spPr>
          <a:xfrm>
            <a:off x="5763807" y="2704425"/>
            <a:ext cx="2874354" cy="1007425"/>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000"/>
              </a:spcBef>
              <a:spcAft>
                <a:spcPts val="0"/>
              </a:spcAft>
              <a:buNone/>
            </a:pPr>
            <a:r>
              <a:rPr lang="en" sz="1600">
                <a:solidFill>
                  <a:schemeClr val="dk1"/>
                </a:solidFill>
                <a:latin typeface="Palanquin"/>
                <a:ea typeface="Palanquin"/>
                <a:cs typeface="Palanquin"/>
                <a:sym typeface="Palanquin"/>
              </a:rPr>
              <a:t>Highest: Madison, 64%</a:t>
            </a:r>
            <a:endParaRPr lang="en-US" sz="1600">
              <a:solidFill>
                <a:schemeClr val="dk1"/>
              </a:solidFill>
            </a:endParaRPr>
          </a:p>
          <a:p>
            <a:pPr marL="0" lvl="0" indent="0" algn="ctr" rtl="0">
              <a:lnSpc>
                <a:spcPct val="115000"/>
              </a:lnSpc>
              <a:spcBef>
                <a:spcPts val="1000"/>
              </a:spcBef>
              <a:spcAft>
                <a:spcPts val="0"/>
              </a:spcAft>
              <a:buNone/>
            </a:pPr>
            <a:r>
              <a:rPr lang="en" sz="1600">
                <a:solidFill>
                  <a:schemeClr val="dk1"/>
                </a:solidFill>
                <a:latin typeface="Palanquin"/>
                <a:ea typeface="Palanquin"/>
                <a:cs typeface="Palanquin"/>
                <a:sym typeface="Palanquin"/>
              </a:rPr>
              <a:t>Lowest: Ada, 34%</a:t>
            </a:r>
            <a:endParaRPr sz="16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p:nvPr/>
        </p:nvSpPr>
        <p:spPr>
          <a:xfrm>
            <a:off x="470700" y="724925"/>
            <a:ext cx="8004300" cy="7425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Clr>
                <a:schemeClr val="lt1"/>
              </a:buClr>
              <a:buSzPts val="4100"/>
              <a:buFont typeface="Antonio"/>
              <a:buNone/>
            </a:pPr>
            <a:endParaRPr sz="500"/>
          </a:p>
          <a:p>
            <a:pPr marL="0" marR="0" lvl="0" indent="0" algn="l" rtl="0">
              <a:lnSpc>
                <a:spcPct val="100000"/>
              </a:lnSpc>
              <a:spcBef>
                <a:spcPts val="0"/>
              </a:spcBef>
              <a:spcAft>
                <a:spcPts val="0"/>
              </a:spcAft>
              <a:buClr>
                <a:schemeClr val="lt1"/>
              </a:buClr>
              <a:buSzPts val="4100"/>
              <a:buFont typeface="Antonio"/>
              <a:buNone/>
            </a:pPr>
            <a:r>
              <a:rPr lang="en" sz="3800" b="1">
                <a:solidFill>
                  <a:srgbClr val="0044B5"/>
                </a:solidFill>
                <a:latin typeface="Antonio"/>
                <a:ea typeface="Antonio"/>
                <a:cs typeface="Antonio"/>
                <a:sym typeface="Antonio"/>
              </a:rPr>
              <a:t>When Paychecks </a:t>
            </a:r>
            <a:r>
              <a:rPr lang="en" sz="3800" b="1" u="sng">
                <a:solidFill>
                  <a:srgbClr val="FFBA09"/>
                </a:solidFill>
                <a:latin typeface="Antonio"/>
                <a:ea typeface="Antonio"/>
                <a:cs typeface="Antonio"/>
                <a:sym typeface="Antonio"/>
              </a:rPr>
              <a:t>Don’t Add Up</a:t>
            </a:r>
            <a:endParaRPr sz="800" u="sng">
              <a:solidFill>
                <a:srgbClr val="FFBA09"/>
              </a:solidFill>
            </a:endParaRPr>
          </a:p>
        </p:txBody>
      </p:sp>
      <p:pic>
        <p:nvPicPr>
          <p:cNvPr id="143" name="Google Shape;143;p21"/>
          <p:cNvPicPr preferRelativeResize="0"/>
          <p:nvPr/>
        </p:nvPicPr>
        <p:blipFill>
          <a:blip r:embed="rId3">
            <a:alphaModFix/>
          </a:blip>
          <a:stretch>
            <a:fillRect/>
          </a:stretch>
        </p:blipFill>
        <p:spPr>
          <a:xfrm>
            <a:off x="5370200" y="3105275"/>
            <a:ext cx="3773802" cy="2038225"/>
          </a:xfrm>
          <a:prstGeom prst="rect">
            <a:avLst/>
          </a:prstGeom>
          <a:noFill/>
          <a:ln>
            <a:noFill/>
          </a:ln>
        </p:spPr>
      </p:pic>
      <p:pic>
        <p:nvPicPr>
          <p:cNvPr id="144" name="Google Shape;144;p21" title="or-income-and-expenses-family-of-4.jpg"/>
          <p:cNvPicPr preferRelativeResize="0"/>
          <p:nvPr/>
        </p:nvPicPr>
        <p:blipFill rotWithShape="1">
          <a:blip r:embed="rId4">
            <a:alphaModFix/>
          </a:blip>
          <a:srcRect l="1624" r="1701" b="19536"/>
          <a:stretch/>
        </p:blipFill>
        <p:spPr>
          <a:xfrm>
            <a:off x="1514550" y="1607825"/>
            <a:ext cx="6110224" cy="3181676"/>
          </a:xfrm>
          <a:prstGeom prst="rect">
            <a:avLst/>
          </a:prstGeom>
          <a:noFill/>
          <a:ln>
            <a:noFill/>
          </a:ln>
        </p:spPr>
      </p:pic>
      <p:pic>
        <p:nvPicPr>
          <p:cNvPr id="145" name="Google Shape;145;p21" title="UnitedWays_PacificNorthwest_logo_2lines_RGB.png"/>
          <p:cNvPicPr preferRelativeResize="0"/>
          <p:nvPr/>
        </p:nvPicPr>
        <p:blipFill>
          <a:blip r:embed="rId5">
            <a:alphaModFix/>
          </a:blip>
          <a:stretch>
            <a:fillRect/>
          </a:stretch>
        </p:blipFill>
        <p:spPr>
          <a:xfrm>
            <a:off x="7390700" y="195624"/>
            <a:ext cx="1623424" cy="485925"/>
          </a:xfrm>
          <a:prstGeom prst="rect">
            <a:avLst/>
          </a:prstGeom>
          <a:noFill/>
          <a:ln>
            <a:noFill/>
          </a:ln>
        </p:spPr>
      </p:pic>
      <p:pic>
        <p:nvPicPr>
          <p:cNvPr id="146" name="Google Shape;146;p21" title="United-for-ALICE updated logo.png"/>
          <p:cNvPicPr preferRelativeResize="0"/>
          <p:nvPr/>
        </p:nvPicPr>
        <p:blipFill>
          <a:blip r:embed="rId6">
            <a:alphaModFix/>
          </a:blip>
          <a:stretch>
            <a:fillRect/>
          </a:stretch>
        </p:blipFill>
        <p:spPr>
          <a:xfrm>
            <a:off x="5970986" y="152218"/>
            <a:ext cx="1154789" cy="572700"/>
          </a:xfrm>
          <a:prstGeom prst="rect">
            <a:avLst/>
          </a:prstGeom>
          <a:noFill/>
          <a:ln>
            <a:noFill/>
          </a:ln>
        </p:spPr>
      </p:pic>
      <p:sp>
        <p:nvSpPr>
          <p:cNvPr id="147" name="Google Shape;147;p21"/>
          <p:cNvSpPr txBox="1"/>
          <p:nvPr/>
        </p:nvSpPr>
        <p:spPr>
          <a:xfrm>
            <a:off x="470700" y="394625"/>
            <a:ext cx="1327500" cy="486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r>
              <a:rPr lang="en" sz="2400" b="1">
                <a:solidFill>
                  <a:schemeClr val="dk1"/>
                </a:solidFill>
                <a:latin typeface="Palanquin"/>
                <a:ea typeface="Palanquin"/>
                <a:cs typeface="Palanquin"/>
                <a:sym typeface="Palanquin"/>
              </a:rPr>
              <a:t>Oregon</a:t>
            </a:r>
            <a:endParaRPr sz="2124" b="1">
              <a:solidFill>
                <a:schemeClr val="dk1"/>
              </a:solidFill>
            </a:endParaRPr>
          </a:p>
        </p:txBody>
      </p:sp>
      <p:sp>
        <p:nvSpPr>
          <p:cNvPr id="148" name="Google Shape;148;p21"/>
          <p:cNvSpPr txBox="1"/>
          <p:nvPr/>
        </p:nvSpPr>
        <p:spPr>
          <a:xfrm>
            <a:off x="1905738" y="4789500"/>
            <a:ext cx="53325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latin typeface="Palanquin"/>
                <a:ea typeface="Palanquin"/>
                <a:cs typeface="Palanquin"/>
                <a:sym typeface="Palanquin"/>
              </a:rPr>
              <a:t>Data Source: United For ALICE</a:t>
            </a:r>
            <a:r>
              <a:rPr lang="en" sz="1100" baseline="30000">
                <a:solidFill>
                  <a:schemeClr val="dk1"/>
                </a:solidFill>
                <a:latin typeface="Palanquin"/>
                <a:ea typeface="Palanquin"/>
                <a:cs typeface="Palanquin"/>
                <a:sym typeface="Palanquin"/>
              </a:rPr>
              <a:t>®</a:t>
            </a:r>
            <a:r>
              <a:rPr lang="en" sz="1100">
                <a:solidFill>
                  <a:schemeClr val="dk1"/>
                </a:solidFill>
                <a:latin typeface="Palanquin"/>
                <a:ea typeface="Palanquin"/>
                <a:cs typeface="Palanquin"/>
                <a:sym typeface="Palanquin"/>
              </a:rPr>
              <a:t> (2025). </a:t>
            </a:r>
            <a:r>
              <a:rPr lang="en" sz="1100" i="1">
                <a:solidFill>
                  <a:schemeClr val="dk1"/>
                </a:solidFill>
                <a:latin typeface="Palanquin"/>
                <a:ea typeface="Palanquin"/>
                <a:cs typeface="Palanquin"/>
                <a:sym typeface="Palanquin"/>
              </a:rPr>
              <a:t>The State of ALICE in Oregon.</a:t>
            </a:r>
            <a:endParaRPr sz="130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B518B3F9548A43B0BC002448A11F21" ma:contentTypeVersion="19" ma:contentTypeDescription="Create a new document." ma:contentTypeScope="" ma:versionID="bba875177d9f7488d6d88404e30471bc">
  <xsd:schema xmlns:xsd="http://www.w3.org/2001/XMLSchema" xmlns:xs="http://www.w3.org/2001/XMLSchema" xmlns:p="http://schemas.microsoft.com/office/2006/metadata/properties" xmlns:ns2="09a30df3-c2d6-4945-bc5e-c87b9546f8dd" xmlns:ns3="9829e69b-3a0d-46dc-8ae6-28db34c5f76d" targetNamespace="http://schemas.microsoft.com/office/2006/metadata/properties" ma:root="true" ma:fieldsID="a40d4a1d09385ef1b3adc2f100cc4c88" ns2:_="" ns3:_="">
    <xsd:import namespace="09a30df3-c2d6-4945-bc5e-c87b9546f8dd"/>
    <xsd:import namespace="9829e69b-3a0d-46dc-8ae6-28db34c5f76d"/>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30df3-c2d6-4945-bc5e-c87b9546f8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4a9f73-1b16-44b7-9055-2fcb25706a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29e69b-3a0d-46dc-8ae6-28db34c5f76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900c81f-27b2-4d5f-ab8a-caabe897b844}" ma:internalName="TaxCatchAll" ma:showField="CatchAllData" ma:web="9829e69b-3a0d-46dc-8ae6-28db34c5f7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9a30df3-c2d6-4945-bc5e-c87b9546f8dd">
      <Terms xmlns="http://schemas.microsoft.com/office/infopath/2007/PartnerControls"/>
    </lcf76f155ced4ddcb4097134ff3c332f>
    <TaxCatchAll xmlns="9829e69b-3a0d-46dc-8ae6-28db34c5f76d" xsi:nil="true"/>
  </documentManagement>
</p:properties>
</file>

<file path=customXml/itemProps1.xml><?xml version="1.0" encoding="utf-8"?>
<ds:datastoreItem xmlns:ds="http://schemas.openxmlformats.org/officeDocument/2006/customXml" ds:itemID="{9D93694A-14A0-49E6-899D-FA304CCE4000}">
  <ds:schemaRefs>
    <ds:schemaRef ds:uri="http://schemas.microsoft.com/sharepoint/v3/contenttype/forms"/>
  </ds:schemaRefs>
</ds:datastoreItem>
</file>

<file path=customXml/itemProps2.xml><?xml version="1.0" encoding="utf-8"?>
<ds:datastoreItem xmlns:ds="http://schemas.openxmlformats.org/officeDocument/2006/customXml" ds:itemID="{91792086-5429-42BD-943D-91C8E5B287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30df3-c2d6-4945-bc5e-c87b9546f8dd"/>
    <ds:schemaRef ds:uri="9829e69b-3a0d-46dc-8ae6-28db34c5f7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7BD4E9-A360-480B-88F9-5CB34CCEAF7D}">
  <ds:schemaRefs>
    <ds:schemaRef ds:uri="http://schemas.microsoft.com/office/2006/metadata/properties"/>
    <ds:schemaRef ds:uri="http://schemas.microsoft.com/office/infopath/2007/PartnerControls"/>
    <ds:schemaRef ds:uri="09a30df3-c2d6-4945-bc5e-c87b9546f8dd"/>
    <ds:schemaRef ds:uri="9829e69b-3a0d-46dc-8ae6-28db34c5f76d"/>
  </ds:schemaRefs>
</ds:datastoreItem>
</file>

<file path=docProps/app.xml><?xml version="1.0" encoding="utf-8"?>
<Properties xmlns="http://schemas.openxmlformats.org/officeDocument/2006/extended-properties" xmlns:vt="http://schemas.openxmlformats.org/officeDocument/2006/docPropsVTypes">
  <TotalTime>1045</TotalTime>
  <Words>1967</Words>
  <Application>Microsoft Office PowerPoint</Application>
  <PresentationFormat>On-screen Show (16:9)</PresentationFormat>
  <Paragraphs>115</Paragraphs>
  <Slides>18</Slides>
  <Notes>18</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Simple Light</vt:lpstr>
      <vt:lpstr>PowerPoint Presentation</vt:lpstr>
      <vt:lpstr>TRAINING AGENDA:</vt:lpstr>
      <vt:lpstr>PowerPoint Presentation</vt:lpstr>
      <vt:lpstr>PowerPoint Presentation</vt:lpstr>
      <vt:lpstr>PowerPoint Presentation</vt:lpstr>
      <vt:lpstr>The True Extent of Hardship</vt:lpstr>
      <vt:lpstr>The Demographics of Hardship</vt:lpstr>
      <vt:lpstr>County Snapshots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Angela French</dc:creator>
  <cp:lastModifiedBy>Angela French</cp:lastModifiedBy>
  <cp:revision>117</cp:revision>
  <dcterms:modified xsi:type="dcterms:W3CDTF">2026-06-02T16:47:21Z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0x01010025B518B3F9548A43B0BC002448A11F21</vt:lpwstr>
  </property>
  <property fmtid="{D5CDD505-2E9C-101B-9397-08002B2CF9AE}" pid="3" name="MediaServiceImageTags">
    <vt:lpwstr/>
  </property>
</Properties>
</file>